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75" r:id="rId2"/>
    <p:sldId id="408" r:id="rId3"/>
    <p:sldId id="378" r:id="rId4"/>
    <p:sldId id="296" r:id="rId5"/>
    <p:sldId id="257" r:id="rId6"/>
    <p:sldId id="380" r:id="rId7"/>
    <p:sldId id="399" r:id="rId8"/>
    <p:sldId id="402" r:id="rId9"/>
    <p:sldId id="401" r:id="rId10"/>
    <p:sldId id="403" r:id="rId11"/>
    <p:sldId id="420" r:id="rId12"/>
    <p:sldId id="421" r:id="rId13"/>
    <p:sldId id="405" r:id="rId14"/>
    <p:sldId id="413" r:id="rId15"/>
    <p:sldId id="381" r:id="rId16"/>
    <p:sldId id="317" r:id="rId17"/>
    <p:sldId id="382" r:id="rId18"/>
    <p:sldId id="324" r:id="rId19"/>
    <p:sldId id="326" r:id="rId20"/>
    <p:sldId id="383" r:id="rId21"/>
    <p:sldId id="329" r:id="rId22"/>
    <p:sldId id="384" r:id="rId23"/>
    <p:sldId id="304" r:id="rId24"/>
    <p:sldId id="305" r:id="rId25"/>
    <p:sldId id="385" r:id="rId26"/>
    <p:sldId id="396" r:id="rId27"/>
    <p:sldId id="386" r:id="rId28"/>
    <p:sldId id="351" r:id="rId29"/>
    <p:sldId id="353" r:id="rId30"/>
    <p:sldId id="417" r:id="rId31"/>
    <p:sldId id="356" r:id="rId32"/>
    <p:sldId id="414" r:id="rId33"/>
    <p:sldId id="369" r:id="rId34"/>
    <p:sldId id="418" r:id="rId35"/>
    <p:sldId id="407" r:id="rId36"/>
    <p:sldId id="387" r:id="rId37"/>
    <p:sldId id="331" r:id="rId38"/>
    <p:sldId id="361" r:id="rId39"/>
    <p:sldId id="388" r:id="rId40"/>
    <p:sldId id="371" r:id="rId41"/>
    <p:sldId id="389" r:id="rId42"/>
    <p:sldId id="412" r:id="rId43"/>
    <p:sldId id="340" r:id="rId44"/>
  </p:sldIdLst>
  <p:sldSz cx="9144000" cy="6858000" type="screen4x3"/>
  <p:notesSz cx="7099300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3C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614" autoAdjust="0"/>
  </p:normalViewPr>
  <p:slideViewPr>
    <p:cSldViewPr>
      <p:cViewPr>
        <p:scale>
          <a:sx n="130" d="100"/>
          <a:sy n="130" d="100"/>
        </p:scale>
        <p:origin x="1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8.xml"/><Relationship Id="rId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r>
              <a:rPr lang="es-ES"/>
              <a:t>Asignatura Videojuegos-30262-UZ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DF7036-82AE-42CD-B031-BD0D14517CAB}" type="datetimeFigureOut">
              <a:rPr lang="es-ES"/>
              <a:pPr>
                <a:defRPr/>
              </a:pPr>
              <a:t>20/01/2025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r>
              <a:rPr lang="es-ES"/>
              <a:t>Presentación_2015_2016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80DA226-F63F-4C1E-91E5-B801A3A48E4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7397475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/>
            </a:lvl1pPr>
          </a:lstStyle>
          <a:p>
            <a:pPr>
              <a:defRPr/>
            </a:pPr>
            <a:r>
              <a:rPr lang="es-ES"/>
              <a:t>Asignatura Videojuegos-30262-UZ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/>
            </a:lvl1pPr>
          </a:lstStyle>
          <a:p>
            <a:pPr>
              <a:defRPr/>
            </a:pPr>
            <a:r>
              <a:rPr lang="es-ES"/>
              <a:t>Presentación_2015_2016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4763E8AB-0867-48E1-B5C5-E17126857A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646155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7C0F85-51CA-408C-A539-44159A7A2082}" type="slidenum">
              <a:rPr lang="es-ES" altLang="es-ES" sz="1300"/>
              <a:pPr algn="r" eaLnBrk="1" hangingPunct="1">
                <a:spcBef>
                  <a:spcPct val="0"/>
                </a:spcBef>
              </a:pPr>
              <a:t>7</a:t>
            </a:fld>
            <a:endParaRPr lang="es-ES" altLang="es-ES" sz="13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1205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1206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B177B2-3848-4D98-BC6E-BB2033D21297}" type="slidenum">
              <a:rPr lang="es-ES" altLang="es-ES" sz="1300"/>
              <a:pPr algn="r" eaLnBrk="1" hangingPunct="1">
                <a:spcBef>
                  <a:spcPct val="0"/>
                </a:spcBef>
              </a:pPr>
              <a:t>8</a:t>
            </a:fld>
            <a:endParaRPr lang="es-ES" altLang="es-ES" sz="13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2229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2230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78094D-C2D0-4025-8F3C-33F43D199A16}" type="slidenum">
              <a:rPr lang="es-ES" altLang="es-ES" sz="1300"/>
              <a:pPr algn="r" eaLnBrk="1" hangingPunct="1">
                <a:spcBef>
                  <a:spcPct val="0"/>
                </a:spcBef>
              </a:pPr>
              <a:t>9</a:t>
            </a:fld>
            <a:endParaRPr lang="es-ES" altLang="es-ES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3253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3254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AF0789-67DB-44D2-94E2-E285975ACB56}" type="slidenum">
              <a:rPr lang="es-ES" altLang="es-ES" sz="1300"/>
              <a:pPr algn="r" eaLnBrk="1" hangingPunct="1">
                <a:spcBef>
                  <a:spcPct val="0"/>
                </a:spcBef>
              </a:pPr>
              <a:t>10</a:t>
            </a:fld>
            <a:endParaRPr lang="es-ES" altLang="es-ES" sz="13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4277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4278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55" tIns="47828" rIns="95655" bIns="4782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A75175-F58D-495E-BBA8-DE2AFDA13457}" type="slidenum">
              <a:rPr lang="es-ES" altLang="es-ES" sz="1300"/>
              <a:pPr algn="r" eaLnBrk="1" hangingPunct="1">
                <a:spcBef>
                  <a:spcPct val="0"/>
                </a:spcBef>
              </a:pPr>
              <a:t>13</a:t>
            </a:fld>
            <a:endParaRPr lang="es-ES" altLang="es-E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5301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5302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_tradnl" altLang="en-US" dirty="0"/>
              <a:t>, </a:t>
            </a:r>
            <a:r>
              <a:rPr lang="es-ES_tradnl" altLang="en-US" dirty="0">
                <a:solidFill>
                  <a:srgbClr val="FF0000"/>
                </a:solidFill>
              </a:rPr>
              <a:t>multijugador en red </a:t>
            </a:r>
            <a:endParaRPr lang="en-US" altLang="es-ES" dirty="0"/>
          </a:p>
        </p:txBody>
      </p:sp>
      <p:sp>
        <p:nvSpPr>
          <p:cNvPr id="57348" name="3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1300"/>
              <a:t>Asignatura Videojuegos-30262-UZ</a:t>
            </a:r>
          </a:p>
        </p:txBody>
      </p:sp>
      <p:sp>
        <p:nvSpPr>
          <p:cNvPr id="57349" name="4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1300"/>
              <a:t>Presentación_2015_2016</a:t>
            </a:r>
          </a:p>
        </p:txBody>
      </p:sp>
      <p:sp>
        <p:nvSpPr>
          <p:cNvPr id="57350" name="5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7771129-448A-47BC-902B-82C48E70047B}" type="slidenum">
              <a:rPr lang="es-ES" altLang="es-ES" sz="1300" smtClean="0"/>
              <a:pPr>
                <a:spcBef>
                  <a:spcPct val="0"/>
                </a:spcBef>
              </a:pPr>
              <a:t>28</a:t>
            </a:fld>
            <a:endParaRPr lang="es-ES" altLang="es-E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_tradnl" altLang="en-US" dirty="0"/>
              <a:t>, </a:t>
            </a:r>
            <a:r>
              <a:rPr lang="es-ES_tradnl" altLang="en-US" dirty="0">
                <a:solidFill>
                  <a:srgbClr val="FF0000"/>
                </a:solidFill>
              </a:rPr>
              <a:t>multijugador en red </a:t>
            </a:r>
            <a:endParaRPr lang="en-US" altLang="es-ES" dirty="0"/>
          </a:p>
        </p:txBody>
      </p:sp>
      <p:sp>
        <p:nvSpPr>
          <p:cNvPr id="57348" name="3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1300"/>
              <a:t>Asignatura Videojuegos-30262-UZ</a:t>
            </a:r>
          </a:p>
        </p:txBody>
      </p:sp>
      <p:sp>
        <p:nvSpPr>
          <p:cNvPr id="57349" name="4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s-ES" sz="1300"/>
              <a:t>Presentación_2015_2016</a:t>
            </a:r>
          </a:p>
        </p:txBody>
      </p:sp>
      <p:sp>
        <p:nvSpPr>
          <p:cNvPr id="57350" name="5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7771129-448A-47BC-902B-82C48E70047B}" type="slidenum">
              <a:rPr lang="es-ES" altLang="es-ES" sz="1300" smtClean="0"/>
              <a:pPr>
                <a:spcBef>
                  <a:spcPct val="0"/>
                </a:spcBef>
              </a:pPr>
              <a:t>30</a:t>
            </a:fld>
            <a:endParaRPr lang="es-ES" altLang="es-ES" sz="1300"/>
          </a:p>
        </p:txBody>
      </p:sp>
    </p:spTree>
    <p:extLst>
      <p:ext uri="{BB962C8B-B14F-4D97-AF65-F5344CB8AC3E}">
        <p14:creationId xmlns:p14="http://schemas.microsoft.com/office/powerpoint/2010/main" val="4173101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FD45EE-50E6-4CD3-8F20-4398587D8F60}" type="slidenum">
              <a:rPr lang="es-ES" altLang="es-ES" sz="13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43</a:t>
            </a:fld>
            <a:endParaRPr lang="es-ES" altLang="es-ES" sz="130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8373" name="1 Marcador de pie de página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Presentación_2015_2016</a:t>
            </a:r>
          </a:p>
        </p:txBody>
      </p:sp>
      <p:sp>
        <p:nvSpPr>
          <p:cNvPr id="58374" name="2 Marcador de encabezado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s-ES" altLang="en-US" sz="1300"/>
              <a:t>Asignatura Videojuegos-30262-UZ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3CC4C4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6739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16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Resize of Go-084-2a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400"/>
            <a:ext cx="5651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id.cps.unizar.e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diis.unizar.es/es/practicasXasignatura?asignatura=30262&amp;cuatrimestre=2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inalweapon.net/2021/06/09/final-fantasy-xiv-becomes-the-most-actively-played-mmorpg-in-the-world-surpassing-world-of-warcraft-this-yea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-396875" y="-171450"/>
            <a:ext cx="9648825" cy="72009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052513"/>
            <a:ext cx="9107487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 bwMode="auto">
          <a:xfrm>
            <a:off x="-188913" y="4822825"/>
            <a:ext cx="9513888" cy="1004888"/>
          </a:xfrm>
          <a:prstGeom prst="rect">
            <a:avLst/>
          </a:prstGeom>
          <a:solidFill>
            <a:schemeClr val="dk1">
              <a:alpha val="25000"/>
            </a:schemeClr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03688" y="4941888"/>
            <a:ext cx="5040312" cy="1143000"/>
          </a:xfrm>
        </p:spPr>
        <p:txBody>
          <a:bodyPr/>
          <a:lstStyle/>
          <a:p>
            <a:pPr algn="r">
              <a:defRPr/>
            </a:pPr>
            <a:r>
              <a:rPr lang="es-ES" kern="1200" dirty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VIDEOJUEGOS (30262</a:t>
            </a:r>
            <a:r>
              <a:rPr lang="es-ES" kern="12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)</a:t>
            </a:r>
            <a:br>
              <a:rPr lang="es-ES" kern="12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</a:br>
            <a:r>
              <a:rPr lang="es-ES" kern="1200" dirty="0" smtClean="0">
                <a:solidFill>
                  <a:schemeClr val="bg1">
                    <a:lumMod val="85000"/>
                  </a:schemeClr>
                </a:solidFill>
                <a:latin typeface="Impact" panose="020B0806030902050204" pitchFamily="34" charset="0"/>
              </a:rPr>
              <a:t>(y 39562) </a:t>
            </a:r>
            <a:endParaRPr lang="es-ES" kern="1200" dirty="0">
              <a:solidFill>
                <a:schemeClr val="bg1">
                  <a:lumMod val="85000"/>
                </a:schemeClr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s-ES" altLang="es-ES" sz="4000" dirty="0" err="1">
                <a:solidFill>
                  <a:srgbClr val="000066"/>
                </a:solidFill>
                <a:latin typeface="Calibri Light" pitchFamily="34" charset="0"/>
              </a:rPr>
              <a:t>MOBAs</a:t>
            </a:r>
            <a:endParaRPr lang="es-ES" altLang="es-ES" sz="4000" dirty="0">
              <a:solidFill>
                <a:srgbClr val="000066"/>
              </a:solidFill>
              <a:latin typeface="Calibri Light" pitchFamily="34" charset="0"/>
            </a:endParaRPr>
          </a:p>
        </p:txBody>
      </p:sp>
      <p:sp>
        <p:nvSpPr>
          <p:cNvPr id="12291" name="1 CuadroTexto"/>
          <p:cNvSpPr txBox="1">
            <a:spLocks noChangeArrowheads="1"/>
          </p:cNvSpPr>
          <p:nvPr/>
        </p:nvSpPr>
        <p:spPr bwMode="auto">
          <a:xfrm>
            <a:off x="323850" y="1268413"/>
            <a:ext cx="28797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s-ES" dirty="0" err="1">
                <a:latin typeface="Calibri Light" pitchFamily="34" charset="0"/>
              </a:rPr>
              <a:t>LoL</a:t>
            </a:r>
            <a:r>
              <a:rPr lang="en-US" altLang="es-ES" dirty="0">
                <a:latin typeface="Calibri Light" pitchFamily="34" charset="0"/>
              </a:rPr>
              <a:t>, DotA…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s-ES" dirty="0" err="1">
                <a:latin typeface="Calibri Light" pitchFamily="34" charset="0"/>
              </a:rPr>
              <a:t>Torneos</a:t>
            </a:r>
            <a:endParaRPr lang="en-US" altLang="es-ES" dirty="0">
              <a:latin typeface="Calibri Light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s-ES" i="1" dirty="0" err="1">
                <a:latin typeface="Calibri Light" pitchFamily="34" charset="0"/>
              </a:rPr>
              <a:t>LoL</a:t>
            </a:r>
            <a:r>
              <a:rPr lang="en-US" altLang="es-ES" i="1" dirty="0">
                <a:latin typeface="Calibri Light" pitchFamily="34" charset="0"/>
              </a:rPr>
              <a:t> World Championship</a:t>
            </a:r>
            <a:r>
              <a:rPr lang="en-US" altLang="es-ES" dirty="0">
                <a:latin typeface="Calibri Light" pitchFamily="34" charset="0"/>
              </a:rPr>
              <a:t>: 73M </a:t>
            </a:r>
            <a:r>
              <a:rPr lang="en-US" altLang="es-ES" dirty="0" err="1">
                <a:latin typeface="Calibri Light" pitchFamily="34" charset="0"/>
              </a:rPr>
              <a:t>espectadores</a:t>
            </a:r>
            <a:r>
              <a:rPr lang="en-US" altLang="es-ES" dirty="0">
                <a:latin typeface="Calibri Light" pitchFamily="34" charset="0"/>
              </a:rPr>
              <a:t> online </a:t>
            </a:r>
            <a:r>
              <a:rPr lang="en-US" altLang="es-ES" dirty="0" err="1">
                <a:latin typeface="Calibri Light" pitchFamily="34" charset="0"/>
              </a:rPr>
              <a:t>en</a:t>
            </a:r>
            <a:r>
              <a:rPr lang="en-US" altLang="es-ES" dirty="0">
                <a:latin typeface="Calibri Light" pitchFamily="34" charset="0"/>
              </a:rPr>
              <a:t> 2017 (200M </a:t>
            </a:r>
            <a:r>
              <a:rPr lang="en-US" altLang="es-ES" dirty="0" err="1">
                <a:latin typeface="Calibri Light" pitchFamily="34" charset="0"/>
              </a:rPr>
              <a:t>en</a:t>
            </a:r>
            <a:r>
              <a:rPr lang="en-US" altLang="es-ES" dirty="0">
                <a:latin typeface="Calibri Light" pitchFamily="34" charset="0"/>
              </a:rPr>
              <a:t> 2018, 198M de China)</a:t>
            </a:r>
          </a:p>
          <a:p>
            <a:pPr eaLnBrk="1" hangingPunct="1">
              <a:buFont typeface="Arial" charset="0"/>
              <a:buChar char="•"/>
            </a:pPr>
            <a:endParaRPr lang="en-US" altLang="es-ES" dirty="0">
              <a:latin typeface="Calibri Light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en-US" altLang="es-ES" dirty="0">
              <a:latin typeface="Calibri Light" pitchFamily="34" charset="0"/>
            </a:endParaRPr>
          </a:p>
        </p:txBody>
      </p:sp>
      <p:pic>
        <p:nvPicPr>
          <p:cNvPr id="12292" name="Picture 4" descr="Image result for league of legends in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1175"/>
            <a:ext cx="39909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Image result for lol tourna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534988"/>
            <a:ext cx="539908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Image result for dota2 in ga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3924300"/>
            <a:ext cx="421322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Videojuegos más jugados por número de </a:t>
            </a:r>
            <a:r>
              <a:rPr lang="es-ES" dirty="0" smtClean="0"/>
              <a:t>jugadores (Wikipedia 2025)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5506"/>
            <a:ext cx="7272808" cy="512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Videojuegos </a:t>
            </a:r>
            <a:r>
              <a:rPr lang="es-ES" u="sng" dirty="0" smtClean="0"/>
              <a:t>móviles</a:t>
            </a:r>
            <a:r>
              <a:rPr lang="es-ES" dirty="0" smtClean="0"/>
              <a:t> más </a:t>
            </a:r>
            <a:r>
              <a:rPr lang="es-ES" dirty="0"/>
              <a:t>jugados por número de </a:t>
            </a:r>
            <a:r>
              <a:rPr lang="es-ES" dirty="0" smtClean="0"/>
              <a:t>jugadores (Wikipedia 2025)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5" y="1601416"/>
            <a:ext cx="873136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7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s-ES" altLang="es-ES" sz="3200">
                <a:solidFill>
                  <a:srgbClr val="000066"/>
                </a:solidFill>
                <a:latin typeface="Calibri Light" pitchFamily="34" charset="0"/>
              </a:rPr>
              <a:t>Acción-aventura, aventuras gráficas, FPS…</a:t>
            </a:r>
          </a:p>
        </p:txBody>
      </p:sp>
      <p:sp>
        <p:nvSpPr>
          <p:cNvPr id="13315" name="1 CuadroTexto"/>
          <p:cNvSpPr txBox="1">
            <a:spLocks noChangeArrowheads="1"/>
          </p:cNvSpPr>
          <p:nvPr/>
        </p:nvSpPr>
        <p:spPr bwMode="auto">
          <a:xfrm>
            <a:off x="573088" y="1412875"/>
            <a:ext cx="2630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 altLang="es-ES">
              <a:latin typeface="Calibri Light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en-US" altLang="es-ES">
              <a:latin typeface="Calibri Light" pitchFamily="34" charset="0"/>
            </a:endParaRPr>
          </a:p>
        </p:txBody>
      </p:sp>
      <p:pic>
        <p:nvPicPr>
          <p:cNvPr id="13316" name="Picture 2" descr="https://upload.wikimedia.org/wikipedia/en/3/3a/Legend_of_Zelda_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1052513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3289300"/>
            <a:ext cx="65563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https://media3.giphy.com/media/gj4KeVH9UbgyY/200_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052513"/>
            <a:ext cx="39798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3200" dirty="0">
                <a:solidFill>
                  <a:srgbClr val="000066"/>
                </a:solidFill>
              </a:rPr>
              <a:t>Top 10 videojuegos en la historia por #ventas</a:t>
            </a: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 bwMode="auto">
          <a:xfrm>
            <a:off x="971601" y="1423987"/>
            <a:ext cx="8064450" cy="5100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/>
              <a:t>Tetris (</a:t>
            </a:r>
            <a:r>
              <a:rPr lang="en-US" altLang="es-ES" sz="2400" dirty="0" smtClean="0"/>
              <a:t>1984), </a:t>
            </a:r>
            <a:r>
              <a:rPr lang="en-US" altLang="es-ES" sz="2400" dirty="0" err="1"/>
              <a:t>todas</a:t>
            </a:r>
            <a:r>
              <a:rPr lang="en-US" altLang="es-ES" sz="2400" dirty="0"/>
              <a:t>, </a:t>
            </a:r>
            <a:r>
              <a:rPr lang="en-US" altLang="es-ES" sz="2400" dirty="0" smtClean="0"/>
              <a:t>520M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/>
              <a:t>Minecraft (</a:t>
            </a:r>
            <a:r>
              <a:rPr lang="en-US" altLang="es-ES" sz="2400" dirty="0" smtClean="0"/>
              <a:t>2009), </a:t>
            </a:r>
            <a:r>
              <a:rPr lang="en-US" altLang="es-ES" sz="2400" dirty="0" err="1"/>
              <a:t>varias</a:t>
            </a:r>
            <a:r>
              <a:rPr lang="en-US" altLang="es-ES" sz="2400" dirty="0"/>
              <a:t>, </a:t>
            </a:r>
            <a:r>
              <a:rPr lang="en-US" altLang="es-ES" sz="2400" dirty="0" smtClean="0"/>
              <a:t>238M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/>
              <a:t>Grand Theft Auto V (</a:t>
            </a:r>
            <a:r>
              <a:rPr lang="en-US" altLang="es-ES" sz="2400" dirty="0" smtClean="0"/>
              <a:t>2013), </a:t>
            </a:r>
            <a:r>
              <a:rPr lang="en-US" altLang="es-ES" sz="2400" dirty="0" err="1"/>
              <a:t>varias</a:t>
            </a:r>
            <a:r>
              <a:rPr lang="en-US" altLang="es-ES" sz="2400" dirty="0"/>
              <a:t>, </a:t>
            </a:r>
            <a:r>
              <a:rPr lang="en-US" altLang="es-ES" sz="2400" dirty="0" smtClean="0"/>
              <a:t>170M+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/>
              <a:t>Wii Sports (</a:t>
            </a:r>
            <a:r>
              <a:rPr lang="en-US" altLang="es-ES" sz="2400" dirty="0" smtClean="0"/>
              <a:t>2006), </a:t>
            </a:r>
            <a:r>
              <a:rPr lang="en-US" altLang="es-ES" sz="2400" dirty="0"/>
              <a:t>Wii, </a:t>
            </a:r>
            <a:r>
              <a:rPr lang="en-US" altLang="es-ES" sz="2400" dirty="0" smtClean="0"/>
              <a:t>83M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 err="1" smtClean="0"/>
              <a:t>PlayerUnknown's</a:t>
            </a:r>
            <a:r>
              <a:rPr lang="en-US" altLang="es-ES" sz="2400" dirty="0" smtClean="0"/>
              <a:t> </a:t>
            </a:r>
            <a:r>
              <a:rPr lang="en-US" altLang="es-ES" sz="2400" dirty="0"/>
              <a:t>Battlegrounds (</a:t>
            </a:r>
            <a:r>
              <a:rPr lang="en-US" altLang="es-ES" sz="2400" dirty="0" smtClean="0"/>
              <a:t>2017), </a:t>
            </a:r>
            <a:r>
              <a:rPr lang="en-US" altLang="es-ES" sz="2400" dirty="0" err="1"/>
              <a:t>varias</a:t>
            </a:r>
            <a:r>
              <a:rPr lang="en-US" altLang="es-ES" sz="2400" dirty="0"/>
              <a:t>, </a:t>
            </a:r>
            <a:r>
              <a:rPr lang="en-US" altLang="es-ES" sz="2400" dirty="0" smtClean="0"/>
              <a:t>75M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 smtClean="0">
                <a:solidFill>
                  <a:srgbClr val="00B050"/>
                </a:solidFill>
                <a:sym typeface="Wingdings 3" panose="05040102010807070707" pitchFamily="18" charset="2"/>
              </a:rPr>
              <a:t></a:t>
            </a:r>
            <a:r>
              <a:rPr lang="en-US" altLang="es-ES" sz="2400" dirty="0" smtClean="0">
                <a:solidFill>
                  <a:srgbClr val="FF0000"/>
                </a:solidFill>
                <a:sym typeface="Wingdings 3" panose="05040102010807070707" pitchFamily="18" charset="2"/>
              </a:rPr>
              <a:t> </a:t>
            </a:r>
            <a:r>
              <a:rPr lang="en-US" altLang="es-ES" sz="2400" dirty="0" smtClean="0"/>
              <a:t>Mario </a:t>
            </a:r>
            <a:r>
              <a:rPr lang="en-US" altLang="es-ES" sz="2400" dirty="0"/>
              <a:t>Kart 8 </a:t>
            </a:r>
            <a:r>
              <a:rPr lang="en-US" altLang="es-ES" sz="2400" dirty="0" smtClean="0"/>
              <a:t>Deluxe </a:t>
            </a:r>
            <a:r>
              <a:rPr lang="en-US" altLang="es-ES" sz="2400" dirty="0"/>
              <a:t>(</a:t>
            </a:r>
            <a:r>
              <a:rPr lang="en-US" altLang="es-ES" sz="2400" dirty="0" smtClean="0"/>
              <a:t>2014), Switch/</a:t>
            </a:r>
            <a:r>
              <a:rPr lang="en-US" altLang="es-ES" sz="2400" dirty="0" err="1" smtClean="0">
                <a:solidFill>
                  <a:srgbClr val="00B050"/>
                </a:solidFill>
              </a:rPr>
              <a:t>WiiU</a:t>
            </a:r>
            <a:r>
              <a:rPr lang="en-US" altLang="es-ES" sz="2400" dirty="0" smtClean="0"/>
              <a:t>, 33</a:t>
            </a:r>
            <a:r>
              <a:rPr lang="en-US" altLang="es-ES" sz="2400" dirty="0" smtClean="0">
                <a:sym typeface="Wingdings" panose="05000000000000000000" pitchFamily="2" charset="2"/>
              </a:rPr>
              <a:t> 57M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 err="1" smtClean="0">
                <a:solidFill>
                  <a:srgbClr val="00B050"/>
                </a:solidFill>
              </a:rPr>
              <a:t>Overwatch</a:t>
            </a:r>
            <a:r>
              <a:rPr lang="en-US" altLang="es-ES" sz="2400" dirty="0" smtClean="0">
                <a:solidFill>
                  <a:srgbClr val="00B050"/>
                </a:solidFill>
              </a:rPr>
              <a:t> (2016)</a:t>
            </a:r>
            <a:r>
              <a:rPr lang="en-US" altLang="es-ES" sz="2400" dirty="0" smtClean="0"/>
              <a:t>, PS4/Xbox One/Switch/PC, 50M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>
                <a:solidFill>
                  <a:srgbClr val="FF0000"/>
                </a:solidFill>
                <a:sym typeface="Wingdings 3" panose="05040102010807070707" pitchFamily="18" charset="2"/>
              </a:rPr>
              <a:t> </a:t>
            </a:r>
            <a:r>
              <a:rPr lang="en-US" altLang="es-ES" sz="2400" dirty="0" smtClean="0"/>
              <a:t>Super </a:t>
            </a:r>
            <a:r>
              <a:rPr lang="en-US" altLang="es-ES" sz="2400" dirty="0"/>
              <a:t>Mario Bros. (</a:t>
            </a:r>
            <a:r>
              <a:rPr lang="en-US" altLang="es-ES" sz="2400" dirty="0" smtClean="0"/>
              <a:t>1985), </a:t>
            </a:r>
            <a:r>
              <a:rPr lang="en-US" altLang="es-ES" sz="2400" dirty="0" err="1"/>
              <a:t>varias</a:t>
            </a:r>
            <a:r>
              <a:rPr lang="en-US" altLang="es-ES" sz="2400" dirty="0"/>
              <a:t>, </a:t>
            </a:r>
            <a:r>
              <a:rPr lang="en-US" altLang="es-ES" sz="2400" dirty="0" smtClean="0"/>
              <a:t>48M</a:t>
            </a:r>
            <a:endParaRPr lang="en-US" altLang="es-ES" sz="2400" dirty="0"/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>
                <a:solidFill>
                  <a:srgbClr val="FF0000"/>
                </a:solidFill>
                <a:sym typeface="Wingdings 3" panose="05040102010807070707" pitchFamily="18" charset="2"/>
              </a:rPr>
              <a:t>   </a:t>
            </a:r>
            <a:r>
              <a:rPr lang="en-US" altLang="es-ES" sz="2400" dirty="0" err="1" smtClean="0">
                <a:sym typeface="Wingdings 3" panose="05040102010807070707" pitchFamily="18" charset="2"/>
              </a:rPr>
              <a:t>Pokemon</a:t>
            </a:r>
            <a:r>
              <a:rPr lang="en-US" altLang="es-ES" sz="2400" dirty="0" smtClean="0">
                <a:sym typeface="Wingdings 3" panose="05040102010807070707" pitchFamily="18" charset="2"/>
              </a:rPr>
              <a:t> </a:t>
            </a:r>
            <a:r>
              <a:rPr lang="en-US" altLang="es-ES" sz="2400" dirty="0">
                <a:sym typeface="Wingdings 3" panose="05040102010807070707" pitchFamily="18" charset="2"/>
              </a:rPr>
              <a:t>Gen 1 (1996), </a:t>
            </a:r>
            <a:r>
              <a:rPr lang="en-US" altLang="es-ES" sz="2400" dirty="0" smtClean="0">
                <a:sym typeface="Wingdings 3" panose="05040102010807070707" pitchFamily="18" charset="2"/>
              </a:rPr>
              <a:t>GB/3DS, 47M</a:t>
            </a:r>
            <a:endParaRPr lang="en-US" altLang="es-ES" sz="2400" dirty="0">
              <a:sym typeface="Wingdings 3" panose="05040102010807070707" pitchFamily="18" charset="2"/>
            </a:endParaRPr>
          </a:p>
          <a:p>
            <a:pPr marL="457200" indent="-457200">
              <a:buFont typeface="Times New Roman" pitchFamily="18" charset="0"/>
              <a:buAutoNum type="arabicPeriod"/>
            </a:pPr>
            <a:r>
              <a:rPr lang="en-US" altLang="es-ES" sz="2400" dirty="0" smtClean="0">
                <a:solidFill>
                  <a:srgbClr val="FF0000"/>
                </a:solidFill>
                <a:sym typeface="Wingdings 3" panose="05040102010807070707" pitchFamily="18" charset="2"/>
              </a:rPr>
              <a:t> </a:t>
            </a:r>
            <a:r>
              <a:rPr lang="en-US" altLang="es-ES" sz="2400" dirty="0" smtClean="0"/>
              <a:t>Red </a:t>
            </a:r>
            <a:r>
              <a:rPr lang="en-US" altLang="es-ES" sz="2400" dirty="0"/>
              <a:t>Dead Redemption 2 (2018), PS4/Xbox One/PC, </a:t>
            </a:r>
            <a:r>
              <a:rPr lang="en-US" altLang="es-ES" sz="2400" dirty="0" smtClean="0"/>
              <a:t>46M+</a:t>
            </a:r>
          </a:p>
          <a:p>
            <a:pPr marL="0" indent="0">
              <a:buNone/>
            </a:pPr>
            <a:endParaRPr lang="en-US" altLang="es-E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es-ES" sz="1600" dirty="0" smtClean="0">
                <a:solidFill>
                  <a:srgbClr val="FF0000"/>
                </a:solidFill>
              </a:rPr>
              <a:t>Mario </a:t>
            </a:r>
            <a:r>
              <a:rPr lang="en-US" altLang="es-ES" sz="1600" dirty="0">
                <a:solidFill>
                  <a:srgbClr val="FF0000"/>
                </a:solidFill>
              </a:rPr>
              <a:t>Kart Wii (</a:t>
            </a:r>
            <a:r>
              <a:rPr lang="en-US" altLang="es-ES" sz="1600" dirty="0" smtClean="0">
                <a:solidFill>
                  <a:srgbClr val="FF0000"/>
                </a:solidFill>
              </a:rPr>
              <a:t>2008), </a:t>
            </a:r>
            <a:r>
              <a:rPr lang="en-US" altLang="es-ES" sz="1600" dirty="0">
                <a:solidFill>
                  <a:srgbClr val="FF0000"/>
                </a:solidFill>
              </a:rPr>
              <a:t>Wii, </a:t>
            </a:r>
            <a:r>
              <a:rPr lang="en-US" altLang="es-ES" sz="1600" dirty="0" smtClean="0">
                <a:solidFill>
                  <a:srgbClr val="FF0000"/>
                </a:solidFill>
              </a:rPr>
              <a:t>37M</a:t>
            </a:r>
            <a:endParaRPr lang="en-US" altLang="es-ES" sz="1600" dirty="0">
              <a:solidFill>
                <a:srgbClr val="FF0000"/>
              </a:solidFill>
            </a:endParaRPr>
          </a:p>
        </p:txBody>
      </p:sp>
      <p:sp>
        <p:nvSpPr>
          <p:cNvPr id="15364" name="1 CuadroTexto"/>
          <p:cNvSpPr txBox="1">
            <a:spLocks noChangeArrowheads="1"/>
          </p:cNvSpPr>
          <p:nvPr/>
        </p:nvSpPr>
        <p:spPr bwMode="auto">
          <a:xfrm>
            <a:off x="179388" y="6524625"/>
            <a:ext cx="88566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" altLang="es-ES" sz="1100" u="sng" dirty="0"/>
              <a:t>Fuente</a:t>
            </a:r>
            <a:r>
              <a:rPr lang="es-ES" altLang="es-ES" sz="1100" dirty="0"/>
              <a:t>: descargas gratuitas no contadas, </a:t>
            </a:r>
            <a:r>
              <a:rPr lang="en-US" altLang="es-ES" sz="1100" dirty="0"/>
              <a:t>https://www.ign.com/articles/2019/04/19/top-10-best-selling-video-games-of-all-time </a:t>
            </a:r>
            <a:r>
              <a:rPr lang="es-ES" altLang="es-ES" sz="1100" dirty="0" smtClean="0"/>
              <a:t>(30-01-2023)</a:t>
            </a:r>
            <a:endParaRPr lang="es-ES" altLang="es-ES" sz="1100" dirty="0"/>
          </a:p>
        </p:txBody>
      </p:sp>
    </p:spTree>
    <p:extLst>
      <p:ext uri="{BB962C8B-B14F-4D97-AF65-F5344CB8AC3E}">
        <p14:creationId xmlns:p14="http://schemas.microsoft.com/office/powerpoint/2010/main" val="5571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16387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4 Marcador de pie de página"/>
          <p:cNvSpPr>
            <a:spLocks noGrp="1"/>
          </p:cNvSpPr>
          <p:nvPr>
            <p:ph type="ftr" sz="quarter" idx="4294967295"/>
          </p:nvPr>
        </p:nvSpPr>
        <p:spPr bwMode="auto">
          <a:xfrm>
            <a:off x="685800" y="6477000"/>
            <a:ext cx="4749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ES" sz="1200" dirty="0">
                <a:solidFill>
                  <a:srgbClr val="B6B200"/>
                </a:solidFill>
              </a:rPr>
              <a:t>Javier Arévalo, </a:t>
            </a:r>
            <a:r>
              <a:rPr lang="es-ES" altLang="es-ES" sz="1200" dirty="0" err="1">
                <a:solidFill>
                  <a:srgbClr val="B6B200"/>
                </a:solidFill>
              </a:rPr>
              <a:t>Pyro</a:t>
            </a:r>
            <a:r>
              <a:rPr lang="es-ES" altLang="es-ES" sz="1200" dirty="0">
                <a:solidFill>
                  <a:srgbClr val="B6B200"/>
                </a:solidFill>
              </a:rPr>
              <a:t> </a:t>
            </a:r>
            <a:r>
              <a:rPr lang="es-ES" altLang="es-ES" sz="1200" dirty="0" err="1">
                <a:solidFill>
                  <a:srgbClr val="B6B200"/>
                </a:solidFill>
              </a:rPr>
              <a:t>Studios</a:t>
            </a:r>
            <a:r>
              <a:rPr lang="es-ES" altLang="es-ES" sz="1200" dirty="0">
                <a:solidFill>
                  <a:srgbClr val="B6B200"/>
                </a:solidFill>
              </a:rPr>
              <a:t> 2006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>
                <a:solidFill>
                  <a:srgbClr val="000066"/>
                </a:solidFill>
              </a:rPr>
              <a:t>¿Qué son los videojuegos?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0" eaLnBrk="1" hangingPunct="1">
              <a:buFontTx/>
              <a:buNone/>
            </a:pPr>
            <a:r>
              <a:rPr lang="es-ES" altLang="es-ES" sz="2000" dirty="0"/>
              <a:t>“</a:t>
            </a:r>
            <a:r>
              <a:rPr lang="es-ES" altLang="es-ES" sz="2000" i="1" dirty="0">
                <a:solidFill>
                  <a:srgbClr val="002060"/>
                </a:solidFill>
              </a:rPr>
              <a:t>Una actividad divertida, y una excusa para repetirla una y otra vez</a:t>
            </a:r>
            <a:r>
              <a:rPr lang="es-ES" altLang="es-ES" sz="2000" dirty="0"/>
              <a:t>”</a:t>
            </a:r>
          </a:p>
          <a:p>
            <a:pPr marL="457200" lvl="1" indent="0" algn="r" eaLnBrk="1" hangingPunct="1">
              <a:buFontTx/>
              <a:buNone/>
            </a:pPr>
            <a:r>
              <a:rPr lang="es-ES" altLang="es-ES" sz="2000" i="1" dirty="0"/>
              <a:t>Anónimo</a:t>
            </a:r>
          </a:p>
        </p:txBody>
      </p:sp>
      <p:pic>
        <p:nvPicPr>
          <p:cNvPr id="17413" name="Picture 7" descr="http://t2.gstatic.com/images?q=tbn:ANd9GcRO5zEA4d0631HB-uY4RY-viLe093MofWEfvPV1w_abNwC-71Eq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289">
            <a:off x="5438775" y="2600325"/>
            <a:ext cx="3424238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http://www.gamingangels.com/wp-content/uploads/2009/06/girlgam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970">
            <a:off x="350838" y="2578100"/>
            <a:ext cx="33591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 descr="http://us.123rf.com/400wm/400/400/lisafx/lisafx0906/lisafx090600043/5063136-abuelo-le-gusta-jugar-juegos-de-video-con-su-nieta-adolescen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149725"/>
            <a:ext cx="31829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4 Marcador de pie de página"/>
          <p:cNvSpPr>
            <a:spLocks noGrp="1"/>
          </p:cNvSpPr>
          <p:nvPr>
            <p:ph type="ftr" sz="quarter" idx="4294967295"/>
          </p:nvPr>
        </p:nvSpPr>
        <p:spPr bwMode="auto">
          <a:xfrm>
            <a:off x="685800" y="6477000"/>
            <a:ext cx="4749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B6B200"/>
                </a:solidFill>
              </a:rPr>
              <a:t>Javier Arévalo, Pyro Studios 2006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dirty="0">
                <a:solidFill>
                  <a:srgbClr val="000066"/>
                </a:solidFill>
              </a:rPr>
              <a:t>¿Qué hacen los informáticos en ese mundo?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es-ES" altLang="es-ES" sz="2800" dirty="0"/>
              <a:t>Escriben el software que implementa la funcionalidad pedida por diseño, la tecnología necesaria para mostrar los contenidos, y las herramientas para construirlos:</a:t>
            </a:r>
          </a:p>
          <a:p>
            <a:pPr algn="just" eaLnBrk="1" hangingPunct="1"/>
            <a:endParaRPr lang="es-ES" altLang="es-ES" dirty="0"/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Lógica de juego</a:t>
            </a:r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Sistema</a:t>
            </a:r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Tecnología</a:t>
            </a:r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Herramientas</a:t>
            </a:r>
          </a:p>
          <a:p>
            <a:pPr lvl="4" algn="just" eaLnBrk="1" hangingPunct="1">
              <a:buFont typeface="Courier New" pitchFamily="49" charset="0"/>
              <a:buChar char="o"/>
            </a:pPr>
            <a:r>
              <a:rPr lang="es-ES" altLang="es-ES" sz="2400" dirty="0"/>
              <a:t>…</a:t>
            </a: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6410">
            <a:off x="5231558" y="3264853"/>
            <a:ext cx="3500437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altLang="es-ES">
                <a:solidFill>
                  <a:srgbClr val="000066"/>
                </a:solidFill>
              </a:rPr>
              <a:t>Videojuegos e Informática</a:t>
            </a:r>
            <a:endParaRPr lang="es-ES" altLang="es-ES">
              <a:solidFill>
                <a:srgbClr val="000066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393280"/>
            <a:ext cx="8229600" cy="5132064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s-ES_tradnl" altLang="es-ES" sz="2800" dirty="0"/>
              <a:t>Son muy exigentes técnicamente (</a:t>
            </a:r>
            <a:r>
              <a:rPr lang="es-ES_tradnl" altLang="es-ES" sz="2800" dirty="0" err="1"/>
              <a:t>hard</a:t>
            </a:r>
            <a:r>
              <a:rPr lang="es-ES_tradnl" altLang="es-ES" sz="2800" dirty="0"/>
              <a:t>/</a:t>
            </a:r>
            <a:r>
              <a:rPr lang="es-ES_tradnl" altLang="es-ES" sz="2800" dirty="0" err="1"/>
              <a:t>soft</a:t>
            </a:r>
            <a:r>
              <a:rPr lang="es-ES_tradnl" altLang="es-ES" sz="2800" dirty="0"/>
              <a:t>.)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_tradnl" altLang="es-ES" sz="1000" dirty="0"/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Computación </a:t>
            </a:r>
            <a:r>
              <a:rPr lang="es-ES_tradnl" altLang="es-ES" sz="2400" dirty="0">
                <a:sym typeface="Wingdings" pitchFamily="2" charset="2"/>
              </a:rPr>
              <a:t> inteligencia! </a:t>
            </a:r>
            <a:r>
              <a:rPr lang="es-ES_tradnl" altLang="es-ES" sz="2400" dirty="0"/>
              <a:t>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u="sng" dirty="0"/>
              <a:t>Visualización</a:t>
            </a:r>
            <a:r>
              <a:rPr lang="es-ES_tradnl" altLang="es-ES" sz="2400" dirty="0"/>
              <a:t> 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Gestión de datos 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Acceso a red 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Interacción: mandos (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i="1" dirty="0" smtClean="0">
                <a:solidFill>
                  <a:srgbClr val="FF0000"/>
                </a:solidFill>
              </a:rPr>
              <a:t>TODO </a:t>
            </a:r>
            <a:r>
              <a:rPr lang="es-ES_tradnl" altLang="es-ES" sz="2400" i="1" dirty="0">
                <a:solidFill>
                  <a:srgbClr val="FF0000"/>
                </a:solidFill>
              </a:rPr>
              <a:t>en </a:t>
            </a:r>
            <a:r>
              <a:rPr lang="es-ES_tradnl" altLang="es-ES" sz="2400" i="1" dirty="0">
                <a:solidFill>
                  <a:srgbClr val="FF3300"/>
                </a:solidFill>
              </a:rPr>
              <a:t>tiempo real</a:t>
            </a:r>
            <a:r>
              <a:rPr lang="es-ES_tradnl" altLang="es-ES" sz="2400" dirty="0"/>
              <a:t>!!!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s-ES_tradnl" altLang="es-ES" sz="2400" dirty="0"/>
          </a:p>
          <a:p>
            <a:pPr>
              <a:lnSpc>
                <a:spcPct val="80000"/>
              </a:lnSpc>
            </a:pPr>
            <a:r>
              <a:rPr lang="es-ES_tradnl" altLang="es-ES" sz="2800" dirty="0"/>
              <a:t>Requieren multidisciplinariedad</a:t>
            </a:r>
          </a:p>
          <a:p>
            <a:pPr>
              <a:lnSpc>
                <a:spcPct val="80000"/>
              </a:lnSpc>
            </a:pPr>
            <a:endParaRPr lang="es-ES_tradnl" altLang="es-ES" sz="1000" dirty="0"/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Programación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Diseño (lógica, multimedia, </a:t>
            </a:r>
            <a:r>
              <a:rPr lang="es-ES_tradnl" altLang="es-ES" sz="2400" dirty="0" err="1"/>
              <a:t>guión</a:t>
            </a:r>
            <a:r>
              <a:rPr lang="es-ES_tradnl" altLang="es-E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Marketing</a:t>
            </a:r>
          </a:p>
          <a:p>
            <a:pPr lvl="1">
              <a:lnSpc>
                <a:spcPct val="80000"/>
              </a:lnSpc>
            </a:pPr>
            <a:r>
              <a:rPr lang="es-ES_tradnl" altLang="es-ES" sz="2400" dirty="0"/>
              <a:t>…</a:t>
            </a:r>
            <a:endParaRPr lang="es-ES" altLang="es-ES" sz="2400" dirty="0"/>
          </a:p>
        </p:txBody>
      </p:sp>
      <p:pic>
        <p:nvPicPr>
          <p:cNvPr id="20484" name="Picture 4" descr="pipelineP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64149"/>
            <a:ext cx="343768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trabajo-en-equipo-thumb7447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2300"/>
            <a:ext cx="2425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21507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09600" y="1503363"/>
            <a:ext cx="771525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es-ES" sz="2800" dirty="0">
                <a:latin typeface="Calibri Light" panose="020F0302020204030204" pitchFamily="34" charset="0"/>
                <a:cs typeface="Times New Roman" pitchFamily="18" charset="0"/>
              </a:rPr>
              <a:t>Suministrar </a:t>
            </a:r>
            <a:r>
              <a:rPr lang="es-ES" sz="2800" dirty="0" smtClean="0">
                <a:latin typeface="Calibri Light" panose="020F0302020204030204" pitchFamily="34" charset="0"/>
                <a:cs typeface="Times New Roman" pitchFamily="18" charset="0"/>
              </a:rPr>
              <a:t>a los estudiantes </a:t>
            </a:r>
            <a:r>
              <a:rPr lang="es-ES" sz="2800" dirty="0">
                <a:latin typeface="Calibri Light" panose="020F0302020204030204" pitchFamily="34" charset="0"/>
                <a:cs typeface="Times New Roman" pitchFamily="18" charset="0"/>
              </a:rPr>
              <a:t>el conocimiento y las habilidades necesarias para </a:t>
            </a:r>
            <a:r>
              <a:rPr lang="es-ES" sz="2800" i="1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desarrollar por sí </a:t>
            </a:r>
            <a:r>
              <a:rPr lang="es-ES" sz="2800" i="1" dirty="0" smtClean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mismos </a:t>
            </a:r>
            <a:r>
              <a:rPr lang="es-ES" sz="2800" i="1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un </a:t>
            </a:r>
            <a:r>
              <a:rPr lang="es-ES" sz="2800" i="1" dirty="0" smtClean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videojuego no muy complejo pero </a:t>
            </a:r>
            <a:r>
              <a:rPr lang="es-ES" sz="2800" i="1" dirty="0">
                <a:solidFill>
                  <a:schemeClr val="accent2"/>
                </a:solidFill>
                <a:latin typeface="Calibri Light" panose="020F0302020204030204" pitchFamily="34" charset="0"/>
                <a:cs typeface="Times New Roman" pitchFamily="18" charset="0"/>
              </a:rPr>
              <a:t>completo</a:t>
            </a:r>
            <a:endParaRPr lang="es-ES" sz="28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es-ES" sz="2800" dirty="0">
              <a:latin typeface="Calibri Light" panose="020F0302020204030204" pitchFamily="34" charset="0"/>
              <a:cs typeface="Times New Roman" pitchFamily="18" charset="0"/>
            </a:endParaRP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s-ES" sz="3200" dirty="0">
                <a:latin typeface="Calibri Light" panose="020F0302020204030204" pitchFamily="34" charset="0"/>
              </a:rPr>
              <a:t>No importa que sea pequeño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s-ES" sz="3200" dirty="0">
                <a:latin typeface="Calibri Light" panose="020F0302020204030204" pitchFamily="34" charset="0"/>
              </a:rPr>
              <a:t>No importa que sea un clon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s-ES" sz="3200" dirty="0">
                <a:latin typeface="Calibri Light" panose="020F0302020204030204" pitchFamily="34" charset="0"/>
              </a:rPr>
              <a:t>No importa que sea feo</a:t>
            </a:r>
          </a:p>
          <a:p>
            <a:pPr marL="457200" lvl="1" indent="0" eaLnBrk="1" hangingPunct="1">
              <a:lnSpc>
                <a:spcPct val="90000"/>
              </a:lnSpc>
              <a:defRPr/>
            </a:pPr>
            <a:endParaRPr lang="es-ES" sz="3200" dirty="0">
              <a:latin typeface="Calibri Light" panose="020F0302020204030204" pitchFamily="34" charset="0"/>
            </a:endParaRPr>
          </a:p>
          <a:p>
            <a:pPr marL="457200" lvl="1" indent="0" eaLnBrk="1" hangingPunct="1">
              <a:lnSpc>
                <a:spcPct val="90000"/>
              </a:lnSpc>
              <a:defRPr/>
            </a:pPr>
            <a:r>
              <a:rPr lang="es-E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¡Lo que importa es terminarlo!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endParaRPr lang="es-ES" sz="2800" dirty="0">
              <a:latin typeface="Calibri Light" panose="020F0302020204030204" pitchFamily="34" charset="0"/>
              <a:cs typeface="Times New Roman" pitchFamily="18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2778125" y="417513"/>
            <a:ext cx="35718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s-ES" sz="4000" dirty="0">
                <a:solidFill>
                  <a:srgbClr val="000066"/>
                </a:solidFill>
                <a:latin typeface="Calibri Light" panose="020F0302020204030204" pitchFamily="34" charset="0"/>
                <a:ea typeface="+mj-ea"/>
                <a:cs typeface="+mj-cs"/>
              </a:rPr>
              <a:t>Objetivo general</a:t>
            </a:r>
          </a:p>
        </p:txBody>
      </p:sp>
      <p:pic>
        <p:nvPicPr>
          <p:cNvPr id="22532" name="Picture 6" descr="P053-V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65104"/>
            <a:ext cx="2328862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deusexmachina.es/wp-content/uploads/2014/01/behaviortree-468x2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4846638"/>
            <a:ext cx="29591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1 Rectángulo"/>
          <p:cNvSpPr>
            <a:spLocks noChangeArrowheads="1"/>
          </p:cNvSpPr>
          <p:nvPr/>
        </p:nvSpPr>
        <p:spPr bwMode="auto">
          <a:xfrm>
            <a:off x="250825" y="360363"/>
            <a:ext cx="8623300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 eaLnBrk="1" hangingPunct="1">
              <a:defRPr/>
            </a:pPr>
            <a:r>
              <a:rPr lang="es-ES" sz="2800" dirty="0">
                <a:solidFill>
                  <a:srgbClr val="000066"/>
                </a:solidFill>
                <a:latin typeface="Calibri Light" panose="020F0302020204030204" pitchFamily="34" charset="0"/>
                <a:ea typeface="+mj-ea"/>
                <a:cs typeface="+mj-cs"/>
              </a:rPr>
              <a:t>Temario (1/2)</a:t>
            </a:r>
          </a:p>
          <a:p>
            <a:pPr lvl="1" algn="ctr" eaLnBrk="1" hangingPunct="1">
              <a:defRPr/>
            </a:pPr>
            <a:endParaRPr lang="es-ES" sz="1200" dirty="0"/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¿Qué es un videojuego?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Videojuegos como industria del entretenimiento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Impacto social, ocio electrónico, </a:t>
            </a:r>
            <a:r>
              <a:rPr lang="es-ES_tradnl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serious</a:t>
            </a:r>
            <a:r>
              <a:rPr lang="es-ES_tradnl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  <a:endParaRPr lang="es-ES_tradnl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es-ES_tradnl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 videojuego como proyecto software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Creatividad y diseño: De la idea al juego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Empresas de videojuegos: El equipo humano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Producción e implementación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Arquitectura base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Ajuste de la </a:t>
            </a:r>
            <a:r>
              <a:rPr lang="es-ES_tradn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jugabilidad</a:t>
            </a:r>
            <a:endParaRPr lang="es-ES_trad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Ética y legislación: PEGI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endParaRPr lang="es-ES_trad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Inteligencia artificial para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Repaso de técnicas de IA clásica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NPCs</a:t>
            </a: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: comportamiento, personalidad, e interacción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Test de Turing en el ámbito de los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Introducción a técnicas avanzadas</a:t>
            </a:r>
          </a:p>
          <a:p>
            <a:pPr lvl="2" algn="just" eaLnBrk="1" hangingPunct="1">
              <a:defRPr/>
            </a:pPr>
            <a:endParaRPr lang="es-ES" sz="1600" dirty="0"/>
          </a:p>
        </p:txBody>
      </p:sp>
      <p:pic>
        <p:nvPicPr>
          <p:cNvPr id="24580" name="Picture 6" descr="http://3.bp.blogspot.com/-EKlC6dGQvqY/UTeTGRmeyzI/AAAAAAAAAQA/5dTgdwnS9CI/s1600/1299607119_175110803_2-Desarrollo-de-software-Santia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852738"/>
            <a:ext cx="3171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http://www.cesine.com/blogs/inteligencia-artificial/files/2012/03/3_power-pellet-pac-man_top-7-video-game-powerups-e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1196975"/>
            <a:ext cx="1938338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Rectángulo"/>
          <p:cNvSpPr>
            <a:spLocks noChangeArrowheads="1"/>
          </p:cNvSpPr>
          <p:nvPr/>
        </p:nvSpPr>
        <p:spPr bwMode="auto">
          <a:xfrm>
            <a:off x="252413" y="360363"/>
            <a:ext cx="8712200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 eaLnBrk="1" hangingPunct="1">
              <a:defRPr/>
            </a:pPr>
            <a:r>
              <a:rPr lang="es-ES" sz="2800" dirty="0">
                <a:solidFill>
                  <a:srgbClr val="000066"/>
                </a:solidFill>
                <a:latin typeface="Calibri Light" panose="020F0302020204030204" pitchFamily="34" charset="0"/>
                <a:ea typeface="+mj-ea"/>
                <a:cs typeface="+mj-cs"/>
              </a:rPr>
              <a:t>Temario (2/2)</a:t>
            </a:r>
          </a:p>
          <a:p>
            <a:pPr lvl="1" eaLnBrk="1" hangingPunct="1">
              <a:defRPr/>
            </a:pPr>
            <a:endParaRPr lang="es-ES_tradnl" dirty="0"/>
          </a:p>
          <a:p>
            <a:pPr lvl="1" eaLnBrk="1" hangingPunct="1">
              <a:defRPr/>
            </a:pPr>
            <a:endParaRPr lang="es-ES" sz="1200" dirty="0"/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Generación de gráficos en tiempo real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Gráficos 2D y 2.5D: técnicas, creación, manejo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Introducción a los gráficos 3D en tiempo real</a:t>
            </a:r>
          </a:p>
          <a:p>
            <a:pPr marL="1257300" lvl="2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Pipeline gráfico en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GPUs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Alternativas y mejoras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Animación: conceptos básicos</a:t>
            </a:r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Físicas y colisiones</a:t>
            </a:r>
          </a:p>
          <a:p>
            <a:pPr lvl="1" eaLnBrk="1" hangingPunct="1">
              <a:defRPr/>
            </a:pP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defRPr/>
            </a:pP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Historia y evolución de los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Plataformas: Máquinas recreativas, ordenadores, consolas, dispositivos móviles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Videojuegos que han marcado un hito. Principales géneros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Evolución de los gráficos y el sonido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Impacto de Internet en los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Controladores: Interacción con los videojuegos</a:t>
            </a:r>
          </a:p>
          <a:p>
            <a:pPr marL="800100" lvl="1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ES_tradnl" sz="1800" dirty="0">
                <a:latin typeface="Calibri" panose="020F0502020204030204" pitchFamily="34" charset="0"/>
                <a:cs typeface="Calibri" panose="020F0502020204030204" pitchFamily="34" charset="0"/>
              </a:rPr>
              <a:t>Preservación de videojuegos</a:t>
            </a:r>
          </a:p>
          <a:p>
            <a:pPr algn="just" eaLnBrk="1" hangingPunct="1">
              <a:defRPr/>
            </a:pPr>
            <a:endParaRPr lang="es-ES" sz="2000" b="1" dirty="0"/>
          </a:p>
          <a:p>
            <a:pPr marL="800100" lvl="1" indent="-342900" eaLnBrk="1" hangingPunct="1">
              <a:buFont typeface="Courier New" panose="02070309020205020404" pitchFamily="49" charset="0"/>
              <a:buChar char="o"/>
              <a:defRPr/>
            </a:pPr>
            <a:endParaRPr lang="es-ES_tradnl" sz="1800" dirty="0"/>
          </a:p>
          <a:p>
            <a:pPr algn="just" eaLnBrk="1" hangingPunct="1">
              <a:defRPr/>
            </a:pPr>
            <a:endParaRPr lang="es-ES" sz="2000" b="1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398588"/>
            <a:ext cx="326072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4.bp.blogspot.com/-HVCses7up88/T0q7mM0E9LI/AAAAAAAABHc/XvEeqvuKfWE/s1600/video+game+evo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"/>
          <a:stretch>
            <a:fillRect/>
          </a:stretch>
        </p:blipFill>
        <p:spPr bwMode="auto">
          <a:xfrm>
            <a:off x="6275388" y="4724400"/>
            <a:ext cx="26162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417513" y="152400"/>
            <a:ext cx="29892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ES" b="1">
                <a:latin typeface="Calibri Light" pitchFamily="34" charset="0"/>
                <a:cs typeface="Times New Roman" pitchFamily="18" charset="0"/>
              </a:rPr>
              <a:t>Actividades formativas</a:t>
            </a:r>
            <a:r>
              <a:rPr lang="es-ES" altLang="es-ES">
                <a:latin typeface="Calibri Light" pitchFamily="34" charset="0"/>
              </a:rPr>
              <a:t> </a:t>
            </a: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3252788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s-ES" altLang="es-ES"/>
          </a:p>
        </p:txBody>
      </p:sp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107950" y="765175"/>
            <a:ext cx="5184775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es-ES" altLang="es-ES" dirty="0">
                <a:solidFill>
                  <a:schemeClr val="accent2"/>
                </a:solidFill>
                <a:latin typeface="Calibri Light" panose="020F0302020204030204" pitchFamily="34" charset="0"/>
              </a:rPr>
              <a:t>   Horas presenciales:</a:t>
            </a:r>
          </a:p>
          <a:p>
            <a:pPr algn="just" eaLnBrk="1" hangingPunct="1">
              <a:defRPr/>
            </a:pPr>
            <a:endParaRPr lang="es-ES" altLang="es-ES" dirty="0">
              <a:latin typeface="Calibri Light" panose="020F0302020204030204" pitchFamily="34" charset="0"/>
            </a:endParaRPr>
          </a:p>
          <a:p>
            <a:pPr marL="108585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Calibri Light" panose="020F0302020204030204" pitchFamily="34" charset="0"/>
              </a:rPr>
              <a:t>Clases magistrales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endParaRPr lang="es-ES" altLang="es-ES" dirty="0">
              <a:latin typeface="Calibri Light" panose="020F0302020204030204" pitchFamily="34" charset="0"/>
            </a:endParaRPr>
          </a:p>
          <a:p>
            <a:pPr algn="just" eaLnBrk="1" hangingPunct="1">
              <a:defRPr/>
            </a:pPr>
            <a:endParaRPr lang="es-ES" altLang="es-ES" dirty="0">
              <a:latin typeface="Calibri Light" panose="020F0302020204030204" pitchFamily="34" charset="0"/>
            </a:endParaRPr>
          </a:p>
          <a:p>
            <a:pPr marL="108585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Calibri Light" panose="020F0302020204030204" pitchFamily="34" charset="0"/>
              </a:rPr>
              <a:t>Clases prácticas</a:t>
            </a:r>
          </a:p>
          <a:p>
            <a:pPr marL="1485900" lvl="2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000" dirty="0" smtClean="0">
                <a:latin typeface="Calibri Light" panose="020F0302020204030204" pitchFamily="34" charset="0"/>
              </a:rPr>
              <a:t>Laboratorio</a:t>
            </a:r>
          </a:p>
          <a:p>
            <a:pPr lvl="2" indent="0" algn="just" eaLnBrk="1" hangingPunct="1">
              <a:defRPr/>
            </a:pPr>
            <a:endParaRPr lang="es-ES" altLang="es-ES" sz="2000" dirty="0">
              <a:latin typeface="Calibri Light" panose="020F0302020204030204" pitchFamily="34" charset="0"/>
            </a:endParaRPr>
          </a:p>
          <a:p>
            <a:pPr marL="108585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dirty="0">
                <a:latin typeface="Calibri Light" panose="020F0302020204030204" pitchFamily="34" charset="0"/>
              </a:rPr>
              <a:t>Evaluación</a:t>
            </a:r>
          </a:p>
          <a:p>
            <a:pPr algn="just" eaLnBrk="1" hangingPunct="1">
              <a:defRPr/>
            </a:pPr>
            <a:endParaRPr lang="es-ES" altLang="es-ES" dirty="0">
              <a:latin typeface="Calibri Light" panose="020F0302020204030204" pitchFamily="34" charset="0"/>
            </a:endParaRPr>
          </a:p>
        </p:txBody>
      </p:sp>
      <p:pic>
        <p:nvPicPr>
          <p:cNvPr id="30725" name="Picture 13" descr="P012-V7y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81075"/>
            <a:ext cx="309562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5" descr="laborinf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2590800"/>
            <a:ext cx="17287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7" descr="computer-cartoon-c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2662238"/>
            <a:ext cx="188753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1" descr="examenes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4257675"/>
            <a:ext cx="18065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292600"/>
            <a:ext cx="258445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32771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Prácticas de laboratorio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3795" name="2 Marcador de contenido"/>
          <p:cNvSpPr>
            <a:spLocks noGrp="1"/>
          </p:cNvSpPr>
          <p:nvPr>
            <p:ph idx="1"/>
          </p:nvPr>
        </p:nvSpPr>
        <p:spPr bwMode="auto">
          <a:xfrm>
            <a:off x="250825" y="1228725"/>
            <a:ext cx="6043613" cy="544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s-ES" sz="2400" dirty="0"/>
              <a:t>Objetivo: desarrollar un videojuego desde cero</a:t>
            </a:r>
          </a:p>
          <a:p>
            <a:pPr lvl="1"/>
            <a:r>
              <a:rPr lang="es-ES_tradnl" altLang="es-ES" sz="2000" dirty="0"/>
              <a:t>Videojuego 2D </a:t>
            </a:r>
            <a:r>
              <a:rPr lang="es-ES_tradnl" altLang="es-ES" sz="2000" dirty="0" err="1"/>
              <a:t>ó</a:t>
            </a:r>
            <a:r>
              <a:rPr lang="es-ES_tradnl" altLang="es-ES" sz="2000" dirty="0"/>
              <a:t> 3D, con IA no trivial, divertido</a:t>
            </a:r>
            <a:endParaRPr lang="es-ES_tradnl" altLang="es-ES" sz="2000" dirty="0">
              <a:sym typeface="Wingdings" pitchFamily="2" charset="2"/>
            </a:endParaRPr>
          </a:p>
          <a:p>
            <a:pPr lvl="1"/>
            <a:r>
              <a:rPr lang="es-ES_tradnl" altLang="en-US" sz="2000" dirty="0"/>
              <a:t>Crear un producto software de buena calidad</a:t>
            </a:r>
          </a:p>
          <a:p>
            <a:pPr lvl="2"/>
            <a:r>
              <a:rPr lang="es-ES_tradnl" altLang="en-US" sz="2000" dirty="0" err="1"/>
              <a:t>Intro</a:t>
            </a:r>
            <a:r>
              <a:rPr lang="es-ES_tradnl" altLang="en-US" sz="2000" dirty="0"/>
              <a:t>, menús, opciones, música, varios niveles, video promocional</a:t>
            </a:r>
            <a:endParaRPr lang="es-ES_tradnl" altLang="en-US" sz="2000" dirty="0">
              <a:solidFill>
                <a:srgbClr val="FF0000"/>
              </a:solidFill>
            </a:endParaRPr>
          </a:p>
          <a:p>
            <a:pPr lvl="1"/>
            <a:r>
              <a:rPr lang="es-ES_tradnl" altLang="en-US" sz="2000" dirty="0"/>
              <a:t>Aprender a </a:t>
            </a:r>
            <a:r>
              <a:rPr lang="es-ES_tradnl" altLang="en-US" sz="2000" dirty="0" smtClean="0"/>
              <a:t>comenzar(y terminar!) </a:t>
            </a:r>
            <a:r>
              <a:rPr lang="es-ES_tradnl" altLang="en-US" sz="2000" dirty="0"/>
              <a:t>un videojuego</a:t>
            </a:r>
          </a:p>
          <a:p>
            <a:pPr lvl="2"/>
            <a:r>
              <a:rPr lang="es-ES_tradnl" altLang="en-US" sz="2000" dirty="0"/>
              <a:t>Controles/configuración adecuada</a:t>
            </a:r>
          </a:p>
          <a:p>
            <a:pPr lvl="2"/>
            <a:r>
              <a:rPr lang="es-ES_tradnl" altLang="en-US" sz="2000" dirty="0" smtClean="0"/>
              <a:t>IA </a:t>
            </a:r>
            <a:r>
              <a:rPr lang="es-ES_tradnl" altLang="en-US" sz="2000" dirty="0"/>
              <a:t>adecuada, evolución de la dificultad</a:t>
            </a:r>
          </a:p>
          <a:p>
            <a:pPr lvl="2"/>
            <a:r>
              <a:rPr lang="es-ES_tradnl" altLang="en-US" sz="2000" dirty="0" smtClean="0"/>
              <a:t>Conseguir </a:t>
            </a:r>
            <a:r>
              <a:rPr lang="es-ES_tradnl" altLang="en-US" sz="2000" dirty="0"/>
              <a:t>una jugabilidad adecuada </a:t>
            </a:r>
            <a:r>
              <a:rPr lang="es-ES_tradnl" altLang="en-US" sz="2000" dirty="0">
                <a:sym typeface="Wingdings" panose="05000000000000000000" pitchFamily="2" charset="2"/>
              </a:rPr>
              <a:t> </a:t>
            </a:r>
            <a:r>
              <a:rPr lang="es-ES_tradnl" altLang="en-US" sz="2000" dirty="0"/>
              <a:t>Que sea </a:t>
            </a:r>
            <a:r>
              <a:rPr lang="es-ES_tradnl" altLang="en-US" sz="2000" u="sng" dirty="0"/>
              <a:t>divertido</a:t>
            </a:r>
            <a:r>
              <a:rPr lang="es-ES_tradnl" altLang="en-US" sz="2000" dirty="0"/>
              <a:t>!! (si no, no es un videojuego!)</a:t>
            </a:r>
          </a:p>
          <a:p>
            <a:pPr lvl="1"/>
            <a:r>
              <a:rPr lang="es-ES_tradnl" altLang="en-US" sz="2000" dirty="0"/>
              <a:t>Trabajar en equipos de </a:t>
            </a:r>
            <a:r>
              <a:rPr lang="es-ES_tradnl" altLang="en-US" sz="2000" dirty="0" smtClean="0"/>
              <a:t>3 personas</a:t>
            </a:r>
          </a:p>
          <a:p>
            <a:pPr lvl="1"/>
            <a:r>
              <a:rPr lang="es-ES_tradnl" altLang="en-US" sz="2000" u="sng" dirty="0" smtClean="0"/>
              <a:t>Trabajo cooperativo </a:t>
            </a:r>
            <a:r>
              <a:rPr lang="es-ES_tradnl" altLang="en-US" sz="2000" u="sng" dirty="0" err="1" smtClean="0"/>
              <a:t>multiequipo</a:t>
            </a:r>
            <a:endParaRPr lang="es-ES_tradnl" altLang="en-US" sz="2000" u="sng" dirty="0" smtClean="0"/>
          </a:p>
          <a:p>
            <a:pPr lvl="1"/>
            <a:r>
              <a:rPr lang="es-ES_tradnl" altLang="en-US" sz="2000" dirty="0"/>
              <a:t>A</a:t>
            </a:r>
            <a:r>
              <a:rPr lang="es-ES_tradnl" altLang="en-US" sz="2000" dirty="0" smtClean="0"/>
              <a:t>preciar </a:t>
            </a:r>
            <a:r>
              <a:rPr lang="es-ES_tradnl" altLang="en-US" sz="2000" dirty="0"/>
              <a:t>la dificultad de implementar ciertas ideas (aparentemente sencillas)</a:t>
            </a:r>
            <a:endParaRPr lang="es-ES_tradnl" altLang="es-ES" sz="2000" dirty="0">
              <a:sym typeface="Wingdings" pitchFamily="2" charset="2"/>
            </a:endParaRPr>
          </a:p>
          <a:p>
            <a:pPr lvl="2"/>
            <a:endParaRPr lang="es-ES_tradnl" altLang="es-ES" dirty="0"/>
          </a:p>
        </p:txBody>
      </p:sp>
      <p:pic>
        <p:nvPicPr>
          <p:cNvPr id="33796" name="Picture 5" descr="Resultado de imagen de charla g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1228725"/>
            <a:ext cx="27400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Resultado de imagen de programando videojueg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6" y="3672954"/>
            <a:ext cx="27701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825" y="333375"/>
            <a:ext cx="8785225" cy="792163"/>
          </a:xfrm>
        </p:spPr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Prácticas de laboratorio: Videojuego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4820" name="2 Marcador de contenido"/>
          <p:cNvSpPr>
            <a:spLocks noGrp="1"/>
          </p:cNvSpPr>
          <p:nvPr>
            <p:ph idx="1"/>
          </p:nvPr>
        </p:nvSpPr>
        <p:spPr bwMode="auto">
          <a:xfrm>
            <a:off x="406400" y="1052512"/>
            <a:ext cx="5370762" cy="56168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z="2800" dirty="0"/>
              <a:t>Se puede elegir el videojuego</a:t>
            </a:r>
          </a:p>
          <a:p>
            <a:pPr lvl="1"/>
            <a:r>
              <a:rPr lang="es-ES_tradnl" altLang="en-US" sz="2000" dirty="0"/>
              <a:t>Clon juego clásico</a:t>
            </a:r>
          </a:p>
          <a:p>
            <a:pPr marL="712788" lvl="1" indent="0">
              <a:buNone/>
            </a:pPr>
            <a:r>
              <a:rPr lang="es-ES_tradnl" altLang="en-US" sz="2000" dirty="0"/>
              <a:t>(recomendado)</a:t>
            </a:r>
          </a:p>
          <a:p>
            <a:pPr marL="1055688" lvl="1" indent="-342900"/>
            <a:r>
              <a:rPr lang="es-ES_tradnl" altLang="en-US" sz="2000" dirty="0"/>
              <a:t>Gráficos 2D</a:t>
            </a:r>
          </a:p>
          <a:p>
            <a:pPr marL="1055688" lvl="1" indent="-342900"/>
            <a:r>
              <a:rPr lang="es-ES_tradnl" altLang="en-US" sz="2000" dirty="0"/>
              <a:t>Gráficos 3D </a:t>
            </a:r>
          </a:p>
          <a:p>
            <a:pPr marL="1455738" lvl="2" indent="-342900"/>
            <a:r>
              <a:rPr lang="es-ES_tradnl" altLang="en-US" sz="1600" dirty="0"/>
              <a:t>Uso </a:t>
            </a:r>
            <a:r>
              <a:rPr lang="es-ES_tradnl" altLang="en-US" sz="1600" dirty="0" err="1"/>
              <a:t>toolkits</a:t>
            </a:r>
            <a:endParaRPr lang="es-ES_tradnl" altLang="en-US" sz="2000" dirty="0"/>
          </a:p>
          <a:p>
            <a:pPr lvl="1"/>
            <a:r>
              <a:rPr lang="es-ES_tradnl" altLang="en-US" sz="2000" dirty="0"/>
              <a:t>Idea original</a:t>
            </a:r>
          </a:p>
          <a:p>
            <a:pPr marL="712788" lvl="1" indent="0">
              <a:buNone/>
            </a:pPr>
            <a:r>
              <a:rPr lang="es-ES_tradnl" altLang="en-US" sz="2000" dirty="0"/>
              <a:t>(</a:t>
            </a:r>
            <a:r>
              <a:rPr lang="es-ES_tradnl" altLang="en-US" sz="2000" u="sng" dirty="0"/>
              <a:t>mucho</a:t>
            </a:r>
            <a:r>
              <a:rPr lang="es-ES_tradnl" altLang="en-US" sz="2000" dirty="0"/>
              <a:t> más costoso)</a:t>
            </a:r>
          </a:p>
          <a:p>
            <a:endParaRPr lang="es-ES_tradnl" altLang="en-US" sz="2400" dirty="0"/>
          </a:p>
          <a:p>
            <a:pPr lvl="1"/>
            <a:endParaRPr lang="es-ES" altLang="en-US" sz="2000" dirty="0"/>
          </a:p>
        </p:txBody>
      </p:sp>
      <p:pic>
        <p:nvPicPr>
          <p:cNvPr id="34822" name="Picture 6" descr="http://3.bp.blogspot.com/-TBNHsWk666w/T76L6VANkwI/AAAAAAAAAwA/WLtXyc6MCu8/s1600/PengoScreenshot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16338"/>
            <a:ext cx="279558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http://www.jambitz.com/wp-content/uploads/2010/09/donkeykong_b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16338"/>
            <a:ext cx="26828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i.ytimg.com/vi/x0T4OUoCqw4/maxresdefault.jpg">
            <a:extLst>
              <a:ext uri="{FF2B5EF4-FFF2-40B4-BE49-F238E27FC236}">
                <a16:creationId xmlns:a16="http://schemas.microsoft.com/office/drawing/2014/main" id="{E9338FEC-BE47-4897-82A5-F8060BD0F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17713"/>
          <a:stretch/>
        </p:blipFill>
        <p:spPr bwMode="auto">
          <a:xfrm>
            <a:off x="571252" y="4348172"/>
            <a:ext cx="2795588" cy="24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 Attack (1983) Quicksilva – El Mundo del Spectrum">
            <a:extLst>
              <a:ext uri="{FF2B5EF4-FFF2-40B4-BE49-F238E27FC236}">
                <a16:creationId xmlns:a16="http://schemas.microsoft.com/office/drawing/2014/main" id="{4C295970-1678-437A-AF45-A7749ECDB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76" y="1703009"/>
            <a:ext cx="2589185" cy="19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703011"/>
            <a:ext cx="2789236" cy="1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>
                <a:solidFill>
                  <a:srgbClr val="FF0000"/>
                </a:solidFill>
              </a:rPr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pcbwayfile.s3-us-west-2.amazonaws.com/project/19/12/08/0338551924240t.png">
            <a:extLst>
              <a:ext uri="{FF2B5EF4-FFF2-40B4-BE49-F238E27FC236}">
                <a16:creationId xmlns:a16="http://schemas.microsoft.com/office/drawing/2014/main" id="{C67E6040-191D-4595-A847-D516AD910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63" y="3218167"/>
            <a:ext cx="1608770" cy="11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Microsoft Xbox One 1TB Console: Video Games">
            <a:extLst>
              <a:ext uri="{FF2B5EF4-FFF2-40B4-BE49-F238E27FC236}">
                <a16:creationId xmlns:a16="http://schemas.microsoft.com/office/drawing/2014/main" id="{756066D0-B47F-4FB7-BDFB-DCC67D222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25486" r="7255" b="25383"/>
          <a:stretch/>
        </p:blipFill>
        <p:spPr bwMode="auto">
          <a:xfrm>
            <a:off x="3507224" y="2371725"/>
            <a:ext cx="2304256" cy="13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inclair ZX Spectrum - Wikipedia, la enciclopedia libre">
            <a:extLst>
              <a:ext uri="{FF2B5EF4-FFF2-40B4-BE49-F238E27FC236}">
                <a16:creationId xmlns:a16="http://schemas.microsoft.com/office/drawing/2014/main" id="{3FD96098-290E-4FDC-BD6F-A3962663F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r="4679"/>
          <a:stretch/>
        </p:blipFill>
        <p:spPr bwMode="auto">
          <a:xfrm>
            <a:off x="7232133" y="3140668"/>
            <a:ext cx="1763688" cy="14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Prácticas de laboratorio: </a:t>
            </a:r>
            <a:r>
              <a:rPr lang="es-ES_tradnl" kern="1200" dirty="0" err="1">
                <a:solidFill>
                  <a:srgbClr val="000066"/>
                </a:solidFill>
              </a:rPr>
              <a:t>Hard</a:t>
            </a:r>
            <a:r>
              <a:rPr lang="es-ES_tradnl" kern="1200" dirty="0">
                <a:solidFill>
                  <a:srgbClr val="000066"/>
                </a:solidFill>
              </a:rPr>
              <a:t>./</a:t>
            </a:r>
            <a:r>
              <a:rPr lang="es-ES_tradnl" kern="1200" dirty="0" err="1">
                <a:solidFill>
                  <a:srgbClr val="000066"/>
                </a:solidFill>
              </a:rPr>
              <a:t>Soft</a:t>
            </a:r>
            <a:r>
              <a:rPr lang="es-ES_tradnl" kern="1200" dirty="0">
                <a:solidFill>
                  <a:srgbClr val="000066"/>
                </a:solidFill>
              </a:rPr>
              <a:t>.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3795" name="2 Marcador de contenido"/>
          <p:cNvSpPr>
            <a:spLocks noGrp="1"/>
          </p:cNvSpPr>
          <p:nvPr>
            <p:ph idx="1"/>
          </p:nvPr>
        </p:nvSpPr>
        <p:spPr bwMode="auto">
          <a:xfrm>
            <a:off x="250825" y="1228725"/>
            <a:ext cx="6121375" cy="5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s-ES" sz="2800" dirty="0">
                <a:sym typeface="Wingdings" pitchFamily="2" charset="2"/>
              </a:rPr>
              <a:t>Se puede elegir plataforma y lenguaje de programación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PC (Windows/Linux)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Web (JavaScript)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Android, iOS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1 x Xbox </a:t>
            </a:r>
            <a:r>
              <a:rPr lang="es-ES" altLang="en-US" sz="2000" dirty="0" err="1">
                <a:sym typeface="Wingdings" pitchFamily="2" charset="2"/>
              </a:rPr>
              <a:t>One</a:t>
            </a:r>
            <a:endParaRPr lang="es-ES" altLang="en-US" sz="2000" dirty="0">
              <a:sym typeface="Wingdings" pitchFamily="2" charset="2"/>
            </a:endParaRPr>
          </a:p>
          <a:p>
            <a:pPr lvl="1"/>
            <a:r>
              <a:rPr lang="es-ES" altLang="en-US" sz="2000" dirty="0">
                <a:sym typeface="Wingdings" pitchFamily="2" charset="2"/>
              </a:rPr>
              <a:t>Plataformas retro</a:t>
            </a:r>
          </a:p>
          <a:p>
            <a:pPr lvl="2"/>
            <a:r>
              <a:rPr lang="es-ES" altLang="en-US" sz="2000" dirty="0">
                <a:sym typeface="Wingdings" pitchFamily="2" charset="2"/>
              </a:rPr>
              <a:t>placa </a:t>
            </a:r>
            <a:r>
              <a:rPr lang="es-ES" altLang="en-US" sz="2000" dirty="0" err="1">
                <a:sym typeface="Wingdings" pitchFamily="2" charset="2"/>
              </a:rPr>
              <a:t>RetroWiz</a:t>
            </a:r>
            <a:r>
              <a:rPr lang="es-ES" altLang="en-US" sz="2000" dirty="0">
                <a:sym typeface="Wingdings" pitchFamily="2" charset="2"/>
              </a:rPr>
              <a:t> (≈ Arduino, C)</a:t>
            </a:r>
          </a:p>
          <a:p>
            <a:pPr lvl="3"/>
            <a:r>
              <a:rPr lang="es-ES" altLang="en-US" sz="1600" dirty="0">
                <a:sym typeface="Wingdings" pitchFamily="2" charset="2"/>
              </a:rPr>
              <a:t>ATmega328: 8-bit @ 20Mhz, flash </a:t>
            </a:r>
            <a:r>
              <a:rPr lang="es-ES" altLang="en-US" sz="1600" dirty="0" err="1">
                <a:sym typeface="Wingdings" pitchFamily="2" charset="2"/>
              </a:rPr>
              <a:t>memory</a:t>
            </a:r>
            <a:r>
              <a:rPr lang="es-ES" altLang="en-US" sz="1600" dirty="0">
                <a:sym typeface="Wingdings" pitchFamily="2" charset="2"/>
              </a:rPr>
              <a:t> 32Kb</a:t>
            </a:r>
          </a:p>
          <a:p>
            <a:pPr lvl="3"/>
            <a:r>
              <a:rPr lang="es-ES" altLang="en-US" sz="1600" dirty="0">
                <a:sym typeface="Wingdings" pitchFamily="2" charset="2"/>
              </a:rPr>
              <a:t>SD, VGA, ps2, audio, firmware (</a:t>
            </a:r>
            <a:r>
              <a:rPr lang="es-ES" altLang="en-US" sz="1600" dirty="0" err="1">
                <a:sym typeface="Wingdings" pitchFamily="2" charset="2"/>
              </a:rPr>
              <a:t>sprites</a:t>
            </a:r>
            <a:r>
              <a:rPr lang="es-ES" altLang="en-US" sz="1600" dirty="0">
                <a:sym typeface="Wingdings" pitchFamily="2" charset="2"/>
              </a:rPr>
              <a:t>, etc.)</a:t>
            </a:r>
          </a:p>
          <a:p>
            <a:pPr lvl="2"/>
            <a:r>
              <a:rPr lang="es-ES" altLang="en-US" sz="2000" dirty="0">
                <a:sym typeface="Wingdings" pitchFamily="2" charset="2"/>
              </a:rPr>
              <a:t>Sinclair ZX </a:t>
            </a:r>
            <a:r>
              <a:rPr lang="es-ES" altLang="en-US" sz="2000" dirty="0" err="1">
                <a:sym typeface="Wingdings" pitchFamily="2" charset="2"/>
              </a:rPr>
              <a:t>Spectrum</a:t>
            </a:r>
            <a:r>
              <a:rPr lang="es-ES" altLang="en-US" sz="2000" dirty="0">
                <a:sym typeface="Wingdings" pitchFamily="2" charset="2"/>
              </a:rPr>
              <a:t> (compilador ZX BASIC)</a:t>
            </a:r>
          </a:p>
          <a:p>
            <a:pPr lvl="1"/>
            <a:r>
              <a:rPr lang="es-ES" altLang="en-US" sz="2000" dirty="0">
                <a:sym typeface="Wingdings" pitchFamily="2" charset="2"/>
              </a:rPr>
              <a:t>Controles avanzados:</a:t>
            </a:r>
          </a:p>
          <a:p>
            <a:pPr lvl="2"/>
            <a:r>
              <a:rPr lang="es-ES" altLang="en-US" sz="2000" dirty="0">
                <a:sym typeface="Wingdings" pitchFamily="2" charset="2"/>
              </a:rPr>
              <a:t>3 x Kinect</a:t>
            </a:r>
          </a:p>
          <a:p>
            <a:pPr lvl="2"/>
            <a:r>
              <a:rPr lang="es-ES" altLang="en-US" sz="2000" dirty="0">
                <a:sym typeface="Wingdings" pitchFamily="2" charset="2"/>
              </a:rPr>
              <a:t>1 x </a:t>
            </a:r>
            <a:r>
              <a:rPr lang="es-ES" altLang="en-US" sz="2000" dirty="0" err="1">
                <a:sym typeface="Wingdings" pitchFamily="2" charset="2"/>
              </a:rPr>
              <a:t>Oculus</a:t>
            </a:r>
            <a:r>
              <a:rPr lang="es-ES" altLang="en-US" sz="2000" dirty="0">
                <a:sym typeface="Wingdings" pitchFamily="2" charset="2"/>
              </a:rPr>
              <a:t> Rift + </a:t>
            </a:r>
            <a:r>
              <a:rPr lang="es-ES" altLang="en-US" sz="2000" dirty="0" err="1">
                <a:sym typeface="Wingdings" pitchFamily="2" charset="2"/>
              </a:rPr>
              <a:t>Touch</a:t>
            </a:r>
            <a:endParaRPr lang="es-ES" altLang="en-US" sz="2000" dirty="0">
              <a:sym typeface="Wingdings" pitchFamily="2" charset="2"/>
            </a:endParaRPr>
          </a:p>
          <a:p>
            <a:pPr lvl="2"/>
            <a:r>
              <a:rPr lang="es-ES" altLang="en-US" sz="2000" dirty="0">
                <a:sym typeface="Wingdings" pitchFamily="2" charset="2"/>
              </a:rPr>
              <a:t>6 x gafas VR para smartphone y 2 x mandos VR</a:t>
            </a:r>
          </a:p>
          <a:p>
            <a:pPr lvl="1"/>
            <a:endParaRPr lang="es-ES_tradnl" altLang="es-ES" sz="2000" dirty="0">
              <a:sym typeface="Wingdings" pitchFamily="2" charset="2"/>
            </a:endParaRPr>
          </a:p>
          <a:p>
            <a:pPr lvl="2"/>
            <a:endParaRPr lang="es-ES_tradnl" alt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489D6C-E9A7-4422-952B-BF3D9C1A2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413" y="6237312"/>
            <a:ext cx="543067" cy="547135"/>
          </a:xfrm>
          <a:prstGeom prst="rect">
            <a:avLst/>
          </a:prstGeom>
        </p:spPr>
      </p:pic>
      <p:pic>
        <p:nvPicPr>
          <p:cNvPr id="2050" name="Picture 2" descr="Kinect se alía con Fourier para dotar a los laboratorios médicos de una  solución barata y súper potente">
            <a:extLst>
              <a:ext uri="{FF2B5EF4-FFF2-40B4-BE49-F238E27FC236}">
                <a16:creationId xmlns:a16="http://schemas.microsoft.com/office/drawing/2014/main" id="{6C684F67-FA49-4CFA-AB86-0A1AC8E27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2" r="8258" b="13889"/>
          <a:stretch/>
        </p:blipFill>
        <p:spPr bwMode="auto">
          <a:xfrm>
            <a:off x="5047167" y="5506084"/>
            <a:ext cx="1845587" cy="7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re's What It's Like to Use the Oculus Rift | Fortune">
            <a:extLst>
              <a:ext uri="{FF2B5EF4-FFF2-40B4-BE49-F238E27FC236}">
                <a16:creationId xmlns:a16="http://schemas.microsoft.com/office/drawing/2014/main" id="{F058FA6C-8537-4965-B18C-CB442FF83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6"/>
          <a:stretch/>
        </p:blipFill>
        <p:spPr bwMode="auto">
          <a:xfrm>
            <a:off x="7078588" y="4563335"/>
            <a:ext cx="2065412" cy="15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5A6B77-0575-4DC7-8C23-D98EAA85D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4540" y="6076588"/>
            <a:ext cx="1247860" cy="786038"/>
          </a:xfrm>
          <a:prstGeom prst="rect">
            <a:avLst/>
          </a:prstGeom>
        </p:spPr>
      </p:pic>
      <p:pic>
        <p:nvPicPr>
          <p:cNvPr id="2056" name="Picture 8" descr="How to make money from an App - Creatur">
            <a:extLst>
              <a:ext uri="{FF2B5EF4-FFF2-40B4-BE49-F238E27FC236}">
                <a16:creationId xmlns:a16="http://schemas.microsoft.com/office/drawing/2014/main" id="{845F5A1E-F29F-43BC-83D5-A94EFA97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72" y="1156254"/>
            <a:ext cx="2908032" cy="14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Prácticas de laboratorio: IA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7891" name="2 Marcador de contenido"/>
          <p:cNvSpPr>
            <a:spLocks noGrp="1"/>
          </p:cNvSpPr>
          <p:nvPr>
            <p:ph idx="1"/>
          </p:nvPr>
        </p:nvSpPr>
        <p:spPr bwMode="auto">
          <a:xfrm>
            <a:off x="455225" y="1091760"/>
            <a:ext cx="5599102" cy="57662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800" dirty="0"/>
              <a:t>Diseñar caracteres no controlados por el jugador </a:t>
            </a:r>
            <a:r>
              <a:rPr lang="es-ES" altLang="en-US" sz="2800" dirty="0" smtClean="0"/>
              <a:t>(</a:t>
            </a:r>
            <a:r>
              <a:rPr lang="es-ES" altLang="en-US" sz="2800" i="1" dirty="0" smtClean="0"/>
              <a:t>Non-</a:t>
            </a:r>
            <a:r>
              <a:rPr lang="es-ES" altLang="en-US" sz="2800" i="1" dirty="0"/>
              <a:t>P</a:t>
            </a:r>
            <a:r>
              <a:rPr lang="es-ES" altLang="en-US" sz="2800" i="1" dirty="0" smtClean="0"/>
              <a:t>layer </a:t>
            </a:r>
            <a:r>
              <a:rPr lang="es-ES" altLang="en-US" sz="2800" i="1" dirty="0" err="1"/>
              <a:t>C</a:t>
            </a:r>
            <a:r>
              <a:rPr lang="es-ES" altLang="en-US" sz="2800" i="1" dirty="0" err="1" smtClean="0"/>
              <a:t>haracter</a:t>
            </a:r>
            <a:r>
              <a:rPr lang="es-ES" altLang="en-US" sz="2800" dirty="0" smtClean="0"/>
              <a:t> </a:t>
            </a:r>
            <a:r>
              <a:rPr lang="es-ES" altLang="en-US" sz="2800" dirty="0"/>
              <a:t>o NPC) que:</a:t>
            </a:r>
          </a:p>
          <a:p>
            <a:pPr lvl="1">
              <a:defRPr/>
            </a:pPr>
            <a:r>
              <a:rPr lang="es-ES" altLang="en-US" sz="2400" dirty="0"/>
              <a:t>Se muevan sin problemas por el escenario</a:t>
            </a:r>
            <a:endParaRPr lang="es-ES" altLang="en-US" sz="2000" dirty="0"/>
          </a:p>
          <a:p>
            <a:pPr lvl="1">
              <a:defRPr/>
            </a:pPr>
            <a:r>
              <a:rPr lang="es-ES" altLang="en-US" sz="2400" dirty="0"/>
              <a:t>Presenten comportamientos complejos</a:t>
            </a:r>
          </a:p>
          <a:p>
            <a:pPr lvl="2">
              <a:defRPr/>
            </a:pPr>
            <a:r>
              <a:rPr lang="es-ES" altLang="en-US" sz="2000" u="sng" dirty="0"/>
              <a:t>Aunque en el juego original no sean así </a:t>
            </a:r>
            <a:r>
              <a:rPr lang="es-ES" altLang="en-US" sz="2000" dirty="0" smtClean="0"/>
              <a:t>(menú conf. </a:t>
            </a:r>
            <a:r>
              <a:rPr lang="es-ES" altLang="en-US" sz="2000" dirty="0" smtClean="0">
                <a:sym typeface="Wingdings" panose="05000000000000000000" pitchFamily="2" charset="2"/>
              </a:rPr>
              <a:t> </a:t>
            </a:r>
            <a:r>
              <a:rPr lang="es-ES" altLang="en-US" sz="2000" dirty="0" smtClean="0"/>
              <a:t>IA </a:t>
            </a:r>
            <a:r>
              <a:rPr lang="es-ES" altLang="en-US" sz="2000" dirty="0"/>
              <a:t>original vs. </a:t>
            </a:r>
            <a:r>
              <a:rPr lang="es-ES" altLang="en-US" sz="2000" dirty="0" smtClean="0"/>
              <a:t>nueva IA) </a:t>
            </a:r>
            <a:endParaRPr lang="es-ES" altLang="en-US" sz="2000" dirty="0"/>
          </a:p>
          <a:p>
            <a:pPr lvl="2">
              <a:defRPr/>
            </a:pPr>
            <a:r>
              <a:rPr lang="es-ES" altLang="en-US" sz="2000" dirty="0"/>
              <a:t>Poco previsibles, cambiantes mediante aprendizaje, etc.</a:t>
            </a:r>
          </a:p>
          <a:p>
            <a:pPr lvl="2">
              <a:defRPr/>
            </a:pPr>
            <a:r>
              <a:rPr lang="es-ES" altLang="en-US" sz="2000" dirty="0"/>
              <a:t>Comportamiento dinámico, dificultad variable y creciente</a:t>
            </a:r>
          </a:p>
          <a:p>
            <a:pPr lvl="2">
              <a:defRPr/>
            </a:pPr>
            <a:r>
              <a:rPr lang="es-ES" altLang="en-US" sz="2000" dirty="0"/>
              <a:t>Fácilmente configurable</a:t>
            </a:r>
          </a:p>
          <a:p>
            <a:pPr lvl="2">
              <a:defRPr/>
            </a:pPr>
            <a:r>
              <a:rPr lang="es-ES" altLang="en-US" sz="2000" dirty="0"/>
              <a:t>Siempre en equilibrio con la jugabilidad</a:t>
            </a:r>
          </a:p>
          <a:p>
            <a:pPr marL="0" indent="0">
              <a:buFontTx/>
              <a:buNone/>
              <a:defRPr/>
            </a:pPr>
            <a:r>
              <a:rPr lang="es-ES" altLang="en-US" sz="1200" dirty="0"/>
              <a:t/>
            </a:r>
            <a:br>
              <a:rPr lang="es-ES" altLang="en-US" sz="1200" dirty="0"/>
            </a:br>
            <a:r>
              <a:rPr lang="es-ES" altLang="en-US" sz="1200" dirty="0"/>
              <a:t/>
            </a:r>
            <a:br>
              <a:rPr lang="es-ES" altLang="en-US" sz="1200" dirty="0"/>
            </a:br>
            <a:endParaRPr lang="es-ES" altLang="en-US" sz="1200" dirty="0"/>
          </a:p>
        </p:txBody>
      </p:sp>
      <p:pic>
        <p:nvPicPr>
          <p:cNvPr id="35844" name="Picture 5" descr="Resultado de imagen de fantasmas pac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6" t="21114" r="20822" b="17870"/>
          <a:stretch>
            <a:fillRect/>
          </a:stretch>
        </p:blipFill>
        <p:spPr bwMode="auto">
          <a:xfrm>
            <a:off x="6046743" y="4365104"/>
            <a:ext cx="2917745" cy="206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Resultado de imagen de space invaders simple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27" y="2160582"/>
            <a:ext cx="2910161" cy="206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298132"/>
            <a:ext cx="8229600" cy="2392719"/>
          </a:xfrm>
        </p:spPr>
        <p:txBody>
          <a:bodyPr/>
          <a:lstStyle/>
          <a:p>
            <a:r>
              <a:rPr lang="es-ES" dirty="0"/>
              <a:t>Dibujado en 2D</a:t>
            </a:r>
          </a:p>
          <a:p>
            <a:pPr lvl="1"/>
            <a:r>
              <a:rPr lang="es-ES" dirty="0"/>
              <a:t>Mover </a:t>
            </a:r>
            <a:r>
              <a:rPr lang="es-ES" i="1" dirty="0" err="1"/>
              <a:t>sprites</a:t>
            </a:r>
            <a:endParaRPr lang="es-ES" i="1" dirty="0"/>
          </a:p>
          <a:p>
            <a:pPr lvl="1"/>
            <a:r>
              <a:rPr lang="es-ES" dirty="0"/>
              <a:t>Pseudo 3D</a:t>
            </a:r>
          </a:p>
          <a:p>
            <a:pPr lvl="1"/>
            <a:r>
              <a:rPr lang="es-ES" dirty="0"/>
              <a:t>Ventana </a:t>
            </a:r>
            <a:r>
              <a:rPr lang="es-ES" dirty="0" smtClean="0"/>
              <a:t>tamaño variable</a:t>
            </a:r>
          </a:p>
          <a:p>
            <a:pPr lvl="1"/>
            <a:r>
              <a:rPr lang="es-ES" dirty="0"/>
              <a:t>5</a:t>
            </a:r>
            <a:r>
              <a:rPr lang="es-ES" dirty="0" smtClean="0"/>
              <a:t> feb., entrega mismo día</a:t>
            </a:r>
            <a:endParaRPr lang="es-ES" dirty="0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11ADACBB-832E-442C-A286-033630DC7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777875"/>
          </a:xfrm>
        </p:spPr>
        <p:txBody>
          <a:bodyPr/>
          <a:lstStyle/>
          <a:p>
            <a:pPr>
              <a:defRPr/>
            </a:pPr>
            <a:r>
              <a:rPr lang="es-ES_tradnl" kern="1200" dirty="0" smtClean="0">
                <a:solidFill>
                  <a:srgbClr val="000066"/>
                </a:solidFill>
              </a:rPr>
              <a:t>Prácticas de </a:t>
            </a:r>
            <a:r>
              <a:rPr lang="es-ES_tradnl" kern="1200" dirty="0" err="1" smtClean="0">
                <a:solidFill>
                  <a:srgbClr val="000066"/>
                </a:solidFill>
              </a:rPr>
              <a:t>lab</a:t>
            </a:r>
            <a:r>
              <a:rPr lang="es-ES_tradnl" kern="1200" dirty="0" smtClean="0">
                <a:solidFill>
                  <a:srgbClr val="000066"/>
                </a:solidFill>
              </a:rPr>
              <a:t>: </a:t>
            </a:r>
            <a:r>
              <a:rPr lang="es-ES_tradnl" kern="1200" dirty="0" err="1" smtClean="0">
                <a:solidFill>
                  <a:srgbClr val="000066"/>
                </a:solidFill>
              </a:rPr>
              <a:t>Intro</a:t>
            </a:r>
            <a:r>
              <a:rPr lang="es-ES_tradnl" kern="1200" dirty="0" smtClean="0">
                <a:solidFill>
                  <a:srgbClr val="000066"/>
                </a:solidFill>
              </a:rPr>
              <a:t> gráficos </a:t>
            </a:r>
            <a:r>
              <a:rPr lang="es-ES_tradnl" kern="1200" dirty="0">
                <a:solidFill>
                  <a:srgbClr val="000066"/>
                </a:solidFill>
              </a:rPr>
              <a:t>2D/3D</a:t>
            </a:r>
            <a:endParaRPr lang="es-ES" kern="1200" dirty="0">
              <a:solidFill>
                <a:srgbClr val="000066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1E99C0-D65E-49F5-8C15-D657A704D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27" y="4113378"/>
            <a:ext cx="3325901" cy="2270966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323528" y="3864239"/>
            <a:ext cx="5112568" cy="23890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kern="0" dirty="0" smtClean="0"/>
              <a:t>Dibujado en 3D</a:t>
            </a:r>
          </a:p>
          <a:p>
            <a:pPr lvl="1"/>
            <a:r>
              <a:rPr lang="es-ES" kern="0" dirty="0" smtClean="0"/>
              <a:t>Modelos y transformaciones</a:t>
            </a:r>
          </a:p>
          <a:p>
            <a:pPr lvl="2"/>
            <a:r>
              <a:rPr lang="es-ES" kern="0" dirty="0" smtClean="0"/>
              <a:t>19 feb.</a:t>
            </a:r>
          </a:p>
          <a:p>
            <a:pPr lvl="1"/>
            <a:r>
              <a:rPr lang="es-ES" kern="0" dirty="0" smtClean="0"/>
              <a:t>Control cámara y colisiones</a:t>
            </a:r>
          </a:p>
          <a:p>
            <a:pPr lvl="2"/>
            <a:r>
              <a:rPr lang="es-ES" kern="0" dirty="0" smtClean="0"/>
              <a:t>11 mar.</a:t>
            </a:r>
          </a:p>
          <a:p>
            <a:pPr lvl="1"/>
            <a:r>
              <a:rPr lang="es-ES" kern="0" dirty="0" smtClean="0"/>
              <a:t>Entrega el mismo día</a:t>
            </a:r>
            <a:endParaRPr lang="es-ES" sz="3200" kern="0" dirty="0" smtClean="0"/>
          </a:p>
          <a:p>
            <a:pPr lvl="1"/>
            <a:endParaRPr lang="es-ES" kern="0" dirty="0" smtClean="0"/>
          </a:p>
          <a:p>
            <a:pPr marL="0" indent="0">
              <a:buFontTx/>
              <a:buNone/>
            </a:pPr>
            <a:endParaRPr lang="es-ES" kern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DA16EFF-01C0-4E9D-A8AC-E0463E570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86" y="1124744"/>
            <a:ext cx="3312368" cy="2416993"/>
          </a:xfrm>
          <a:prstGeom prst="rect">
            <a:avLst/>
          </a:prstGeom>
        </p:spPr>
      </p:pic>
      <p:pic>
        <p:nvPicPr>
          <p:cNvPr id="2" name="p02_Ejemplo_ParteI">
            <a:hlinkClick r:id="" action="ppaction://media"/>
            <a:extLst>
              <a:ext uri="{FF2B5EF4-FFF2-40B4-BE49-F238E27FC236}">
                <a16:creationId xmlns:a16="http://schemas.microsoft.com/office/drawing/2014/main" id="{B7669638-93B7-4D23-A15B-F8EF6BDA8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549" t="46" r="43849" b="43258"/>
          <a:stretch/>
        </p:blipFill>
        <p:spPr>
          <a:xfrm>
            <a:off x="719572" y="332656"/>
            <a:ext cx="4320480" cy="29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 smtClean="0">
                <a:solidFill>
                  <a:srgbClr val="000066"/>
                </a:solidFill>
              </a:rPr>
              <a:t>Prácticas de laboratorio (I)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5544988" cy="5544616"/>
          </a:xfrm>
        </p:spPr>
        <p:txBody>
          <a:bodyPr/>
          <a:lstStyle/>
          <a:p>
            <a:pPr marL="514350" lvl="1" indent="-514350" algn="just">
              <a:buFont typeface="+mj-lt"/>
              <a:buAutoNum type="arabicPeriod"/>
              <a:defRPr/>
            </a:pPr>
            <a:r>
              <a:rPr lang="es-ES_tradnl" dirty="0" smtClean="0"/>
              <a:t>Desarrollo de un videojuego 2D completo, desde cero</a:t>
            </a:r>
          </a:p>
          <a:p>
            <a:pPr marL="742950" lvl="2" indent="-342900" algn="just">
              <a:defRPr/>
            </a:pPr>
            <a:r>
              <a:rPr lang="es-ES_tradnl" dirty="0"/>
              <a:t>Colaboración entre 2-3 grupos de </a:t>
            </a:r>
            <a:r>
              <a:rPr lang="es-ES_tradnl" dirty="0" smtClean="0"/>
              <a:t>alumnos (gráficos, IA, etc.)</a:t>
            </a:r>
          </a:p>
          <a:p>
            <a:pPr marL="514350" lvl="1" indent="-514350" algn="just">
              <a:buFont typeface="+mj-lt"/>
              <a:buAutoNum type="arabicPeriod"/>
              <a:defRPr/>
            </a:pPr>
            <a:endParaRPr lang="es-ES_tradnl" dirty="0" smtClean="0"/>
          </a:p>
          <a:p>
            <a:pPr marL="514350" lvl="1" indent="-514350" algn="just">
              <a:buFont typeface="+mj-lt"/>
              <a:buAutoNum type="arabicPeriod"/>
              <a:defRPr/>
            </a:pPr>
            <a:r>
              <a:rPr lang="es-ES_tradnl" dirty="0" smtClean="0"/>
              <a:t>Desarrollo de un videojuego 3D sencillo</a:t>
            </a:r>
          </a:p>
          <a:p>
            <a:pPr marL="742950" lvl="2" indent="-342900" algn="just">
              <a:defRPr/>
            </a:pPr>
            <a:r>
              <a:rPr lang="es-ES_tradnl" dirty="0" smtClean="0"/>
              <a:t>Realizado </a:t>
            </a:r>
            <a:r>
              <a:rPr lang="es-ES_tradnl" dirty="0" smtClean="0"/>
              <a:t>por cada grupo:</a:t>
            </a:r>
          </a:p>
          <a:p>
            <a:pPr marL="1200150" lvl="3" indent="-342900" algn="just">
              <a:defRPr/>
            </a:pPr>
            <a:r>
              <a:rPr lang="es-ES_tradnl" dirty="0" err="1" smtClean="0"/>
              <a:t>intro</a:t>
            </a:r>
            <a:r>
              <a:rPr lang="es-ES_tradnl" dirty="0" smtClean="0"/>
              <a:t> prácticas 3D + </a:t>
            </a:r>
            <a:r>
              <a:rPr lang="es-ES_tradnl" dirty="0" err="1" smtClean="0"/>
              <a:t>jugabilidad</a:t>
            </a:r>
            <a:endParaRPr lang="es-ES_tradnl" dirty="0" smtClean="0"/>
          </a:p>
          <a:p>
            <a:pPr marL="1657350" lvl="4" indent="-342900" algn="just">
              <a:defRPr/>
            </a:pPr>
            <a:r>
              <a:rPr lang="es-ES_tradnl" dirty="0" smtClean="0"/>
              <a:t>Ej.: </a:t>
            </a:r>
            <a:r>
              <a:rPr lang="es-ES_tradnl" dirty="0" err="1" smtClean="0"/>
              <a:t>A</a:t>
            </a:r>
            <a:r>
              <a:rPr lang="es-ES_tradnl" dirty="0" err="1" smtClean="0"/>
              <a:t>steroids</a:t>
            </a:r>
            <a:r>
              <a:rPr lang="es-ES_tradnl" dirty="0" smtClean="0"/>
              <a:t>, billar, en 1ª </a:t>
            </a:r>
            <a:r>
              <a:rPr lang="es-ES_tradnl" dirty="0" smtClean="0"/>
              <a:t>persona, </a:t>
            </a:r>
            <a:r>
              <a:rPr lang="es-ES_tradnl" dirty="0" err="1" smtClean="0"/>
              <a:t>etc</a:t>
            </a:r>
            <a:endParaRPr lang="es-ES_tradnl" dirty="0" smtClean="0"/>
          </a:p>
          <a:p>
            <a:pPr marL="1200150" lvl="3" indent="-342900" algn="just">
              <a:defRPr/>
            </a:pPr>
            <a:r>
              <a:rPr lang="es-ES_tradnl" dirty="0" smtClean="0"/>
              <a:t>Uso </a:t>
            </a:r>
            <a:r>
              <a:rPr lang="es-ES_tradnl" u="sng" dirty="0" smtClean="0"/>
              <a:t>optativo</a:t>
            </a:r>
            <a:r>
              <a:rPr lang="es-ES_tradnl" dirty="0" smtClean="0"/>
              <a:t> de técnicas más avanzadas (texturas, </a:t>
            </a:r>
            <a:r>
              <a:rPr lang="es-ES_tradnl" i="1" dirty="0" err="1" smtClean="0"/>
              <a:t>shaders</a:t>
            </a:r>
            <a:r>
              <a:rPr lang="es-ES_tradnl" dirty="0" smtClean="0"/>
              <a:t>, iluminación, etc.)</a:t>
            </a:r>
            <a:endParaRPr lang="es-ES_tradnl" dirty="0"/>
          </a:p>
        </p:txBody>
      </p:sp>
      <p:pic>
        <p:nvPicPr>
          <p:cNvPr id="1026" name="Picture 2" descr="3D Asteroids Template in Blueprints - UE Marketpl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52" y="3861048"/>
            <a:ext cx="3414348" cy="19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GUNOS CONSEJOS DE GUERRA PARA 19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61" y="1124744"/>
            <a:ext cx="2188519" cy="249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 smtClean="0">
                <a:solidFill>
                  <a:srgbClr val="000066"/>
                </a:solidFill>
              </a:rPr>
              <a:t>Prácticas de laboratorio (II)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3372" y="1268760"/>
            <a:ext cx="8755131" cy="5472955"/>
          </a:xfrm>
        </p:spPr>
        <p:txBody>
          <a:bodyPr/>
          <a:lstStyle/>
          <a:p>
            <a:pPr marL="342900" lvl="1" indent="-342900" algn="just">
              <a:buFontTx/>
              <a:buChar char="•"/>
              <a:defRPr/>
            </a:pPr>
            <a:r>
              <a:rPr lang="es-ES_tradnl" dirty="0" smtClean="0"/>
              <a:t>Sesiones de </a:t>
            </a:r>
            <a:r>
              <a:rPr lang="es-ES_tradnl" dirty="0"/>
              <a:t>laboratorio tutoradas</a:t>
            </a:r>
          </a:p>
          <a:p>
            <a:pPr marL="742950" lvl="2" indent="-342900" algn="just">
              <a:defRPr/>
            </a:pPr>
            <a:r>
              <a:rPr lang="es-ES_tradnl" dirty="0"/>
              <a:t>Proponer ideas, problemas, soluciones y mostrar evolución al profesor</a:t>
            </a:r>
          </a:p>
          <a:p>
            <a:pPr marL="1200150" lvl="3" indent="-342900" algn="just">
              <a:defRPr/>
            </a:pPr>
            <a:r>
              <a:rPr lang="es-ES_tradnl" dirty="0"/>
              <a:t>Seguimiento desarrollo videojuego</a:t>
            </a:r>
          </a:p>
          <a:p>
            <a:pPr marL="1200150" lvl="3" indent="-342900" algn="just">
              <a:defRPr/>
            </a:pPr>
            <a:r>
              <a:rPr lang="es-ES_tradnl" dirty="0"/>
              <a:t>Profesor ≠ beta </a:t>
            </a:r>
            <a:r>
              <a:rPr lang="es-ES_tradnl" dirty="0" err="1" smtClean="0"/>
              <a:t>tester</a:t>
            </a:r>
            <a:r>
              <a:rPr lang="es-ES_tradnl" dirty="0" smtClean="0"/>
              <a:t>, profesor </a:t>
            </a:r>
            <a:r>
              <a:rPr lang="es-ES_tradnl" dirty="0"/>
              <a:t>≠ manual </a:t>
            </a:r>
            <a:r>
              <a:rPr lang="es-ES_tradnl" dirty="0" smtClean="0"/>
              <a:t>lenguaje </a:t>
            </a:r>
            <a:r>
              <a:rPr lang="es-ES_tradnl" dirty="0"/>
              <a:t>de </a:t>
            </a:r>
            <a:r>
              <a:rPr lang="es-ES_tradnl" dirty="0" err="1" smtClean="0"/>
              <a:t>progr</a:t>
            </a:r>
            <a:r>
              <a:rPr lang="es-ES_tradnl" dirty="0" smtClean="0"/>
              <a:t>.</a:t>
            </a:r>
            <a:endParaRPr lang="es-ES_tradnl" dirty="0"/>
          </a:p>
          <a:p>
            <a:pPr marL="1200150" lvl="3" indent="-342900" algn="just">
              <a:defRPr/>
            </a:pPr>
            <a:r>
              <a:rPr lang="es-ES_tradnl" dirty="0"/>
              <a:t>Hitos intermedios entregables incrementales</a:t>
            </a:r>
          </a:p>
          <a:p>
            <a:pPr marL="1657350" lvl="4" indent="-342900" algn="just">
              <a:buFont typeface="+mj-lt"/>
              <a:buAutoNum type="arabicPeriod"/>
              <a:defRPr/>
            </a:pPr>
            <a:r>
              <a:rPr lang="es-ES_tradnl" dirty="0"/>
              <a:t>Versión alfa </a:t>
            </a:r>
            <a:r>
              <a:rPr lang="es-ES_tradnl" dirty="0">
                <a:sym typeface="Wingdings" panose="05000000000000000000" pitchFamily="2" charset="2"/>
              </a:rPr>
              <a:t> comentarios </a:t>
            </a:r>
            <a:r>
              <a:rPr lang="es-ES_tradnl" dirty="0" smtClean="0">
                <a:sym typeface="Wingdings" panose="05000000000000000000" pitchFamily="2" charset="2"/>
              </a:rPr>
              <a:t>profesores</a:t>
            </a:r>
            <a:endParaRPr lang="es-ES_tradnl" dirty="0"/>
          </a:p>
          <a:p>
            <a:pPr marL="1657350" lvl="4" indent="-342900" algn="just">
              <a:buFont typeface="+mj-lt"/>
              <a:buAutoNum type="arabicPeriod"/>
              <a:defRPr/>
            </a:pPr>
            <a:r>
              <a:rPr lang="es-ES_tradnl" dirty="0" smtClean="0"/>
              <a:t>Versión beta (</a:t>
            </a:r>
            <a:r>
              <a:rPr lang="es-ES_tradnl" dirty="0" err="1" smtClean="0"/>
              <a:t>jugabilidad</a:t>
            </a:r>
            <a:r>
              <a:rPr lang="es-ES_tradnl" dirty="0" smtClean="0"/>
              <a:t> + IA propia) </a:t>
            </a:r>
            <a:r>
              <a:rPr lang="es-ES_tradnl" dirty="0">
                <a:sym typeface="Wingdings" panose="05000000000000000000" pitchFamily="2" charset="2"/>
              </a:rPr>
              <a:t> evaluación </a:t>
            </a:r>
            <a:r>
              <a:rPr lang="es-ES_tradnl" dirty="0" smtClean="0">
                <a:sym typeface="Wingdings" panose="05000000000000000000" pitchFamily="2" charset="2"/>
              </a:rPr>
              <a:t>beta</a:t>
            </a:r>
            <a:endParaRPr lang="es-ES_tradnl" dirty="0"/>
          </a:p>
          <a:p>
            <a:pPr marL="1657350" lvl="4" indent="-342900" algn="just">
              <a:buFont typeface="+mj-lt"/>
              <a:buAutoNum type="arabicPeriod"/>
              <a:defRPr/>
            </a:pPr>
            <a:r>
              <a:rPr lang="es-ES_tradnl" dirty="0"/>
              <a:t>Versión final (jugabilidad equilibrada) </a:t>
            </a:r>
            <a:r>
              <a:rPr lang="es-ES_tradnl" dirty="0">
                <a:sym typeface="Wingdings" panose="05000000000000000000" pitchFamily="2" charset="2"/>
              </a:rPr>
              <a:t> evaluación </a:t>
            </a:r>
            <a:r>
              <a:rPr lang="es-ES_tradnl" dirty="0" smtClean="0">
                <a:sym typeface="Wingdings" panose="05000000000000000000" pitchFamily="2" charset="2"/>
              </a:rPr>
              <a:t>final</a:t>
            </a:r>
            <a:endParaRPr lang="es-ES_tradnl" sz="1600" dirty="0"/>
          </a:p>
          <a:p>
            <a:pPr marL="342900" lvl="1" indent="-342900" algn="just">
              <a:buFontTx/>
              <a:buChar char="•"/>
              <a:defRPr/>
            </a:pPr>
            <a:endParaRPr lang="es-ES_tradnl" sz="1200" dirty="0"/>
          </a:p>
          <a:p>
            <a:r>
              <a:rPr lang="es-ES_tradnl" altLang="es-ES" sz="2800" dirty="0"/>
              <a:t>Evaluación de las </a:t>
            </a:r>
            <a:r>
              <a:rPr lang="es-ES_tradnl" altLang="es-ES" sz="2800" dirty="0" smtClean="0"/>
              <a:t>prácticas </a:t>
            </a:r>
            <a:r>
              <a:rPr lang="es-ES_tradnl" sz="2800" dirty="0"/>
              <a:t>(v</a:t>
            </a:r>
            <a:r>
              <a:rPr lang="es-ES_tradnl" sz="2800" dirty="0">
                <a:sym typeface="Symbol" panose="05050102010706020507" pitchFamily="18" charset="2"/>
              </a:rPr>
              <a:t> y final)</a:t>
            </a:r>
            <a:r>
              <a:rPr lang="es-ES_tradnl" altLang="es-ES" sz="2800" dirty="0" smtClean="0"/>
              <a:t> </a:t>
            </a:r>
            <a:r>
              <a:rPr lang="es-ES_tradnl" altLang="es-ES" sz="2800" dirty="0"/>
              <a:t>de vuestros compañeros</a:t>
            </a:r>
          </a:p>
          <a:p>
            <a:pPr lvl="1"/>
            <a:r>
              <a:rPr lang="es-ES_tradnl" sz="2400" dirty="0">
                <a:sym typeface="Wingdings" panose="05000000000000000000" pitchFamily="2" charset="2"/>
              </a:rPr>
              <a:t>puntuación, sugerencias de mejora, elección mejor videojuego</a:t>
            </a:r>
            <a:endParaRPr lang="es-ES_tradnl" altLang="es-ES" sz="2400" dirty="0" smtClean="0"/>
          </a:p>
          <a:p>
            <a:pPr lvl="1"/>
            <a:r>
              <a:rPr lang="es-ES_tradnl" altLang="es-ES" sz="2400" dirty="0" smtClean="0"/>
              <a:t>La </a:t>
            </a:r>
            <a:r>
              <a:rPr lang="es-ES_tradnl" altLang="es-ES" sz="2400" dirty="0"/>
              <a:t>nota depende de la opinión de todos, profesores y </a:t>
            </a:r>
            <a:r>
              <a:rPr lang="es-ES_tradnl" altLang="es-ES" sz="2400" dirty="0" smtClean="0"/>
              <a:t>alumnos</a:t>
            </a:r>
            <a:endParaRPr lang="es-ES_tradnl" altLang="es-ES" sz="2400" dirty="0"/>
          </a:p>
        </p:txBody>
      </p:sp>
    </p:spTree>
    <p:extLst>
      <p:ext uri="{BB962C8B-B14F-4D97-AF65-F5344CB8AC3E}">
        <p14:creationId xmlns:p14="http://schemas.microsoft.com/office/powerpoint/2010/main" val="11277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Entregas / hitos </a:t>
            </a:r>
            <a:r>
              <a:rPr lang="es-ES_tradnl" kern="1200" dirty="0" smtClean="0">
                <a:solidFill>
                  <a:srgbClr val="000066"/>
                </a:solidFill>
              </a:rPr>
              <a:t>desarrollo videojuego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97360"/>
            <a:ext cx="8651304" cy="5760640"/>
          </a:xfrm>
        </p:spPr>
        <p:txBody>
          <a:bodyPr/>
          <a:lstStyle/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17 febrero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(no presencial): </a:t>
            </a:r>
            <a:r>
              <a:rPr lang="es-ES_tradnl" sz="2000" b="1" dirty="0" smtClean="0"/>
              <a:t>GDD juego 2D</a:t>
            </a:r>
            <a:endParaRPr lang="es-ES_tradnl" sz="2000" b="1" dirty="0"/>
          </a:p>
          <a:p>
            <a:pPr lvl="1" algn="just">
              <a:defRPr/>
            </a:pPr>
            <a:r>
              <a:rPr lang="es-ES_tradnl" sz="1800" dirty="0"/>
              <a:t>Entrega “contrato” con lo que el grupo se compromete a realizar</a:t>
            </a:r>
          </a:p>
          <a:p>
            <a:pPr lvl="1" algn="just">
              <a:defRPr/>
            </a:pPr>
            <a:r>
              <a:rPr lang="es-ES_tradnl" sz="1800" u="sng" dirty="0"/>
              <a:t>Previo acuerdo y con el visto bueno de los profesores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26 marzo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s-ES_tradnl" sz="2000" b="1" u="sng" dirty="0">
                <a:solidFill>
                  <a:schemeClr val="accent1">
                    <a:lumMod val="75000"/>
                  </a:schemeClr>
                </a:solidFill>
              </a:rPr>
              <a:t>presencial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): </a:t>
            </a:r>
            <a:r>
              <a:rPr lang="es-ES_tradnl" sz="2000" b="1" dirty="0" smtClean="0"/>
              <a:t>Demo juegos 2D y 3D (</a:t>
            </a:r>
            <a:r>
              <a:rPr lang="es-ES_tradnl" sz="2000" b="1" dirty="0" err="1" smtClean="0"/>
              <a:t>exe</a:t>
            </a:r>
            <a:r>
              <a:rPr lang="es-ES_tradnl" sz="2000" b="1" dirty="0"/>
              <a:t>, </a:t>
            </a:r>
            <a:r>
              <a:rPr lang="es-ES_tradnl" sz="2000" b="1" dirty="0" err="1"/>
              <a:t>doc</a:t>
            </a:r>
            <a:r>
              <a:rPr lang="es-ES_tradnl" sz="2000" b="1" dirty="0" smtClean="0"/>
              <a:t>) versión ALFA</a:t>
            </a:r>
            <a:endParaRPr lang="es-ES_tradnl" sz="2000" b="1" dirty="0"/>
          </a:p>
          <a:p>
            <a:pPr lvl="1" algn="just">
              <a:defRPr/>
            </a:pPr>
            <a:r>
              <a:rPr lang="es-ES_tradnl" sz="1800" dirty="0"/>
              <a:t>Demo de la parte visual (principal) del videojuego, jugable</a:t>
            </a:r>
          </a:p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28  abril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(no presencial): </a:t>
            </a:r>
            <a:r>
              <a:rPr lang="es-ES_tradnl" sz="2000" b="1" dirty="0" smtClean="0"/>
              <a:t>Entrega</a:t>
            </a:r>
            <a:r>
              <a:rPr lang="es-ES_tradnl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_tradnl" sz="2000" b="1" dirty="0" smtClean="0"/>
              <a:t>juegos 2D y 3D (</a:t>
            </a:r>
            <a:r>
              <a:rPr lang="es-ES_tradnl" sz="2000" b="1" dirty="0" err="1" smtClean="0"/>
              <a:t>exe</a:t>
            </a:r>
            <a:r>
              <a:rPr lang="es-ES_tradnl" sz="2000" b="1" dirty="0"/>
              <a:t>, </a:t>
            </a:r>
            <a:r>
              <a:rPr lang="es-ES_tradnl" sz="2000" b="1" dirty="0" err="1"/>
              <a:t>doc</a:t>
            </a:r>
            <a:r>
              <a:rPr lang="es-ES_tradnl" sz="2000" b="1" dirty="0"/>
              <a:t>, clip</a:t>
            </a:r>
            <a:r>
              <a:rPr lang="es-ES_tradnl" sz="2000" b="1" dirty="0" smtClean="0"/>
              <a:t>) Versión BETA</a:t>
            </a:r>
            <a:endParaRPr lang="es-ES_tradnl" sz="2000" b="1" dirty="0"/>
          </a:p>
          <a:p>
            <a:pPr lvl="1" algn="just">
              <a:defRPr/>
            </a:pPr>
            <a:r>
              <a:rPr lang="es-ES_tradnl" sz="1800" dirty="0"/>
              <a:t>Envío link </a:t>
            </a:r>
            <a:r>
              <a:rPr lang="es-ES_tradnl" sz="1800" dirty="0" smtClean="0"/>
              <a:t>a </a:t>
            </a:r>
            <a:r>
              <a:rPr lang="es-ES_tradnl" sz="1800" dirty="0" err="1" smtClean="0"/>
              <a:t>zip</a:t>
            </a:r>
            <a:r>
              <a:rPr lang="es-ES_tradnl" sz="1800" dirty="0" smtClean="0"/>
              <a:t>/</a:t>
            </a:r>
            <a:r>
              <a:rPr lang="es-ES_tradnl" sz="1800" dirty="0" err="1" smtClean="0"/>
              <a:t>rar</a:t>
            </a:r>
            <a:r>
              <a:rPr lang="es-ES_tradnl" sz="1800" dirty="0" smtClean="0"/>
              <a:t> con ambos juegos </a:t>
            </a:r>
            <a:r>
              <a:rPr lang="es-ES" sz="1800" dirty="0" smtClean="0">
                <a:sym typeface="Wingdings" panose="05000000000000000000" pitchFamily="2" charset="2"/>
              </a:rPr>
              <a:t> </a:t>
            </a:r>
            <a:r>
              <a:rPr lang="es-ES" sz="1800" dirty="0" smtClean="0"/>
              <a:t>evaluación profesores y </a:t>
            </a:r>
            <a:r>
              <a:rPr lang="es-ES" sz="1800" dirty="0"/>
              <a:t>resto de </a:t>
            </a:r>
            <a:r>
              <a:rPr lang="es-ES" sz="1800" dirty="0" smtClean="0"/>
              <a:t>alumnos</a:t>
            </a:r>
            <a:endParaRPr lang="es-ES_tradnl" sz="1800" dirty="0" smtClean="0"/>
          </a:p>
          <a:p>
            <a:pPr lvl="2" algn="just">
              <a:defRPr/>
            </a:pPr>
            <a:r>
              <a:rPr lang="es-ES_tradnl" sz="1400" dirty="0" smtClean="0"/>
              <a:t>Juego 2D: ejecutable (</a:t>
            </a:r>
            <a:r>
              <a:rPr lang="es-ES_tradnl" sz="1400" dirty="0" err="1" smtClean="0"/>
              <a:t>menus</a:t>
            </a:r>
            <a:r>
              <a:rPr lang="es-ES_tradnl" sz="1400" dirty="0" smtClean="0"/>
              <a:t> + IA), </a:t>
            </a:r>
            <a:r>
              <a:rPr lang="es-ES_tradnl" sz="1400" dirty="0" err="1" smtClean="0"/>
              <a:t>doc</a:t>
            </a:r>
            <a:r>
              <a:rPr lang="es-ES_tradnl" sz="1400" dirty="0" smtClean="0"/>
              <a:t>, videoclip 1’; juego 3D: ejecutable, </a:t>
            </a:r>
            <a:r>
              <a:rPr lang="es-ES_tradnl" sz="1400" dirty="0" err="1" smtClean="0"/>
              <a:t>doc</a:t>
            </a:r>
            <a:endParaRPr lang="es-ES_tradnl" sz="1400" dirty="0" smtClean="0"/>
          </a:p>
          <a:p>
            <a:pPr lvl="1" algn="just">
              <a:defRPr/>
            </a:pPr>
            <a:r>
              <a:rPr lang="es-ES_tradnl" sz="2000" u="sng" dirty="0"/>
              <a:t>5</a:t>
            </a:r>
            <a:r>
              <a:rPr lang="es-ES_tradnl" sz="2000" u="sng" dirty="0" smtClean="0"/>
              <a:t> mayo</a:t>
            </a:r>
            <a:r>
              <a:rPr lang="es-ES_tradnl" sz="2000" dirty="0" smtClean="0"/>
              <a:t>: </a:t>
            </a:r>
            <a:r>
              <a:rPr lang="es-ES_tradnl" sz="2000" dirty="0"/>
              <a:t>envío evaluación </a:t>
            </a:r>
            <a:r>
              <a:rPr lang="es-ES_tradnl" sz="2000" dirty="0" smtClean="0"/>
              <a:t>consensuada de juegos de los otros grupos</a:t>
            </a:r>
          </a:p>
          <a:p>
            <a:pPr lvl="2" algn="just">
              <a:defRPr/>
            </a:pPr>
            <a:r>
              <a:rPr lang="es-ES_tradnl" sz="1400" dirty="0" smtClean="0"/>
              <a:t>Juego 2D: </a:t>
            </a:r>
            <a:r>
              <a:rPr lang="es-ES_tradnl" sz="1400" dirty="0" err="1" smtClean="0"/>
              <a:t>ptos</a:t>
            </a:r>
            <a:r>
              <a:rPr lang="es-ES_tradnl" sz="1400" dirty="0" smtClean="0"/>
              <a:t>. 0-10 apartados, máx. 10 comentarios</a:t>
            </a:r>
            <a:r>
              <a:rPr lang="es-ES_tradnl" sz="1400" dirty="0"/>
              <a:t>, </a:t>
            </a:r>
            <a:r>
              <a:rPr lang="es-ES_tradnl" sz="1400" dirty="0" smtClean="0"/>
              <a:t>medallas; juego 3D: máx. 3 comentarios</a:t>
            </a:r>
            <a:endParaRPr lang="es-ES_tradnl" sz="1600" dirty="0"/>
          </a:p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14 </a:t>
            </a:r>
            <a:r>
              <a:rPr lang="es-ES_tradnl" sz="2000" b="1" dirty="0">
                <a:solidFill>
                  <a:srgbClr val="FF0000"/>
                </a:solidFill>
              </a:rPr>
              <a:t>mayo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(no presencial): </a:t>
            </a:r>
            <a:r>
              <a:rPr lang="es-ES" sz="2000" b="1" dirty="0"/>
              <a:t>juego 2D </a:t>
            </a:r>
            <a:r>
              <a:rPr lang="es-ES" sz="2000" b="1" dirty="0" smtClean="0"/>
              <a:t>(</a:t>
            </a:r>
            <a:r>
              <a:rPr lang="es-ES" sz="2000" b="1" dirty="0" err="1"/>
              <a:t>exe</a:t>
            </a:r>
            <a:r>
              <a:rPr lang="es-ES" sz="2000" b="1" dirty="0"/>
              <a:t>, </a:t>
            </a:r>
            <a:r>
              <a:rPr lang="es-ES" sz="2000" b="1" dirty="0" err="1"/>
              <a:t>doc</a:t>
            </a:r>
            <a:r>
              <a:rPr lang="es-ES" sz="2000" b="1" dirty="0"/>
              <a:t>, </a:t>
            </a:r>
            <a:r>
              <a:rPr lang="es-ES" sz="2000" b="1" dirty="0" smtClean="0"/>
              <a:t>clip) </a:t>
            </a:r>
            <a:r>
              <a:rPr lang="es-ES" sz="2000" b="1" dirty="0"/>
              <a:t>+ juego 3D </a:t>
            </a:r>
            <a:r>
              <a:rPr lang="es-ES" sz="2000" b="1" dirty="0" smtClean="0"/>
              <a:t>(</a:t>
            </a:r>
            <a:r>
              <a:rPr lang="es-ES" sz="2000" b="1" dirty="0" err="1"/>
              <a:t>exe</a:t>
            </a:r>
            <a:r>
              <a:rPr lang="es-ES" sz="2000" b="1" dirty="0" smtClean="0"/>
              <a:t>, </a:t>
            </a:r>
            <a:r>
              <a:rPr lang="es-ES" sz="2000" b="1" dirty="0" err="1" smtClean="0"/>
              <a:t>doc</a:t>
            </a:r>
            <a:r>
              <a:rPr lang="es-ES" sz="2000" b="1" dirty="0" smtClean="0"/>
              <a:t>) + </a:t>
            </a:r>
            <a:r>
              <a:rPr lang="es-ES" sz="2000" b="1" i="1" u="sng" dirty="0" err="1" smtClean="0"/>
              <a:t>slides</a:t>
            </a:r>
            <a:endParaRPr lang="es-ES" sz="2000" b="1" i="1" u="sng" dirty="0"/>
          </a:p>
          <a:p>
            <a:pPr lvl="1" algn="just">
              <a:defRPr/>
            </a:pPr>
            <a:r>
              <a:rPr lang="es-ES_tradnl" sz="1800" dirty="0"/>
              <a:t>Envío link a </a:t>
            </a:r>
            <a:r>
              <a:rPr lang="es-ES_tradnl" sz="1800" dirty="0" err="1"/>
              <a:t>zip</a:t>
            </a:r>
            <a:r>
              <a:rPr lang="es-ES_tradnl" sz="1800" dirty="0"/>
              <a:t>/</a:t>
            </a:r>
            <a:r>
              <a:rPr lang="es-ES_tradnl" sz="1800" dirty="0" err="1"/>
              <a:t>rar</a:t>
            </a:r>
            <a:r>
              <a:rPr lang="es-ES_tradnl" sz="1800" dirty="0"/>
              <a:t> con ambos </a:t>
            </a:r>
            <a:r>
              <a:rPr lang="es-ES_tradnl" sz="1800" dirty="0" smtClean="0"/>
              <a:t>juegos </a:t>
            </a:r>
            <a:r>
              <a:rPr lang="es-ES" sz="1800" dirty="0">
                <a:sym typeface="Wingdings" panose="05000000000000000000" pitchFamily="2" charset="2"/>
              </a:rPr>
              <a:t> </a:t>
            </a:r>
            <a:r>
              <a:rPr lang="es-ES" sz="1800" dirty="0"/>
              <a:t>evaluación profesores y resto de alumnos</a:t>
            </a:r>
            <a:endParaRPr lang="es-ES_tradnl" sz="1800" dirty="0"/>
          </a:p>
          <a:p>
            <a:pPr lvl="2" algn="just">
              <a:defRPr/>
            </a:pPr>
            <a:r>
              <a:rPr lang="es-ES_tradnl" sz="1400" dirty="0"/>
              <a:t>Juego 2D: ejecutable (</a:t>
            </a:r>
            <a:r>
              <a:rPr lang="es-ES_tradnl" sz="1400" dirty="0" err="1"/>
              <a:t>menus</a:t>
            </a:r>
            <a:r>
              <a:rPr lang="es-ES_tradnl" sz="1400" dirty="0"/>
              <a:t> + IA), </a:t>
            </a:r>
            <a:r>
              <a:rPr lang="es-ES_tradnl" sz="1400" dirty="0" err="1"/>
              <a:t>doc</a:t>
            </a:r>
            <a:r>
              <a:rPr lang="es-ES_tradnl" sz="1400" dirty="0"/>
              <a:t>, videoclip 1’; juego 3D: ejecutable, </a:t>
            </a:r>
            <a:r>
              <a:rPr lang="es-ES_tradnl" sz="1400" dirty="0" err="1"/>
              <a:t>doc</a:t>
            </a:r>
            <a:endParaRPr lang="es-ES_tradnl" sz="1400" dirty="0"/>
          </a:p>
          <a:p>
            <a:pPr lvl="1" algn="just">
              <a:defRPr/>
            </a:pPr>
            <a:r>
              <a:rPr lang="es-ES_tradnl" sz="1800" u="sng" dirty="0" smtClean="0"/>
              <a:t>15 mayo</a:t>
            </a:r>
            <a:r>
              <a:rPr lang="es-ES_tradnl" sz="1800" dirty="0"/>
              <a:t>: envío evaluación otros grupos (</a:t>
            </a:r>
            <a:r>
              <a:rPr lang="es-ES_tradnl" sz="1800" dirty="0" err="1"/>
              <a:t>ptos</a:t>
            </a:r>
            <a:r>
              <a:rPr lang="es-ES_tradnl" sz="1800" dirty="0"/>
              <a:t>., medallas, </a:t>
            </a:r>
            <a:r>
              <a:rPr lang="es-ES_tradnl" sz="1800" u="sng" dirty="0"/>
              <a:t>sin </a:t>
            </a:r>
            <a:r>
              <a:rPr lang="es-ES_tradnl" sz="1800" u="sng" dirty="0" smtClean="0"/>
              <a:t>comentarios</a:t>
            </a:r>
            <a:r>
              <a:rPr lang="es-ES_tradnl" sz="1800" dirty="0" smtClean="0"/>
              <a:t>)</a:t>
            </a:r>
            <a:endParaRPr lang="es-ES_tradnl" sz="2000" b="1" dirty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es-ES_tradnl" sz="2000" b="1" dirty="0" smtClean="0">
                <a:solidFill>
                  <a:srgbClr val="FF0000"/>
                </a:solidFill>
              </a:rPr>
              <a:t>16 </a:t>
            </a:r>
            <a:r>
              <a:rPr lang="es-ES_tradnl" sz="2000" b="1" dirty="0">
                <a:solidFill>
                  <a:srgbClr val="FF0000"/>
                </a:solidFill>
              </a:rPr>
              <a:t>mayo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s-ES_tradnl" sz="2000" b="1" u="sng" dirty="0">
                <a:solidFill>
                  <a:schemeClr val="accent1">
                    <a:lumMod val="75000"/>
                  </a:schemeClr>
                </a:solidFill>
              </a:rPr>
              <a:t>presencial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): </a:t>
            </a:r>
            <a:r>
              <a:rPr lang="es-ES_tradnl" sz="2000" b="1" dirty="0"/>
              <a:t>presentación pública </a:t>
            </a:r>
            <a:r>
              <a:rPr lang="es-ES_tradnl" sz="2000" b="1" dirty="0" smtClean="0"/>
              <a:t>versiones finales juegos 2D &amp; 3D</a:t>
            </a:r>
            <a:endParaRPr lang="es-ES_tradnl" sz="2000" b="1" dirty="0"/>
          </a:p>
          <a:p>
            <a:pPr lvl="1" algn="just">
              <a:defRPr/>
            </a:pPr>
            <a:r>
              <a:rPr lang="es-ES_tradnl" sz="1800" dirty="0"/>
              <a:t>presentación pública </a:t>
            </a:r>
            <a:r>
              <a:rPr lang="es-ES_tradnl" sz="1800" dirty="0" smtClean="0"/>
              <a:t>15’ </a:t>
            </a:r>
            <a:r>
              <a:rPr lang="es-ES_tradnl" sz="1800" dirty="0"/>
              <a:t>+ </a:t>
            </a:r>
            <a:r>
              <a:rPr lang="es-ES_tradnl" sz="1800" dirty="0" smtClean="0"/>
              <a:t>15’ </a:t>
            </a:r>
            <a:r>
              <a:rPr lang="es-ES_tradnl" sz="1800" dirty="0"/>
              <a:t>preguntas profesores</a:t>
            </a:r>
          </a:p>
          <a:p>
            <a:pPr lvl="1" algn="just">
              <a:defRPr/>
            </a:pPr>
            <a:r>
              <a:rPr lang="es-ES_tradnl" sz="1800" dirty="0"/>
              <a:t>Proclamación mejor juego </a:t>
            </a:r>
            <a:r>
              <a:rPr lang="es-ES_tradnl" sz="1800" dirty="0" smtClean="0"/>
              <a:t>2D y 3D del </a:t>
            </a:r>
            <a:r>
              <a:rPr lang="es-ES_tradnl" sz="1800" dirty="0"/>
              <a:t>curso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40963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tin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04813"/>
            <a:ext cx="5688013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kern="1200" dirty="0">
                <a:solidFill>
                  <a:srgbClr val="000066"/>
                </a:solidFill>
              </a:rPr>
              <a:t>Evaluación</a:t>
            </a:r>
            <a:endParaRPr lang="es-ES" kern="1200" dirty="0">
              <a:solidFill>
                <a:srgbClr val="000066"/>
              </a:solidFill>
            </a:endParaRPr>
          </a:p>
        </p:txBody>
      </p:sp>
      <p:sp>
        <p:nvSpPr>
          <p:cNvPr id="43011" name="2 Marcador de contenido"/>
          <p:cNvSpPr>
            <a:spLocks noGrp="1"/>
          </p:cNvSpPr>
          <p:nvPr>
            <p:ph idx="1"/>
          </p:nvPr>
        </p:nvSpPr>
        <p:spPr bwMode="auto">
          <a:xfrm>
            <a:off x="457200" y="1341438"/>
            <a:ext cx="6779096" cy="551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n-US" sz="2400" dirty="0"/>
              <a:t>Prácticas laboratorio </a:t>
            </a:r>
            <a:r>
              <a:rPr lang="es-ES_tradnl" altLang="en-US" sz="2400" dirty="0" smtClean="0"/>
              <a:t>(50%)</a:t>
            </a:r>
            <a:endParaRPr lang="es-ES_tradnl" altLang="en-US" sz="2400" dirty="0"/>
          </a:p>
          <a:p>
            <a:pPr lvl="1"/>
            <a:r>
              <a:rPr lang="es-ES_tradnl" altLang="en-US" sz="2000" dirty="0" smtClean="0"/>
              <a:t>Prácticas </a:t>
            </a:r>
            <a:r>
              <a:rPr lang="es-ES_tradnl" altLang="en-US" sz="2000" dirty="0" err="1" smtClean="0"/>
              <a:t>intro</a:t>
            </a:r>
            <a:r>
              <a:rPr lang="es-ES_tradnl" altLang="en-US" sz="2000" dirty="0" smtClean="0"/>
              <a:t> (</a:t>
            </a:r>
            <a:r>
              <a:rPr lang="es-ES_tradnl" altLang="en-US" sz="2000" dirty="0"/>
              <a:t>1</a:t>
            </a:r>
            <a:r>
              <a:rPr lang="es-ES_tradnl" altLang="en-US" sz="2000" dirty="0" smtClean="0"/>
              <a:t>0%)</a:t>
            </a:r>
          </a:p>
          <a:p>
            <a:pPr lvl="1"/>
            <a:r>
              <a:rPr lang="es-ES_tradnl" altLang="en-US" sz="2000" dirty="0"/>
              <a:t>V</a:t>
            </a:r>
            <a:r>
              <a:rPr lang="es-ES_tradnl" altLang="en-US" sz="2000" dirty="0" smtClean="0"/>
              <a:t>ideojuego 2D (70%)</a:t>
            </a:r>
          </a:p>
          <a:p>
            <a:pPr lvl="1"/>
            <a:r>
              <a:rPr lang="es-ES_tradnl" altLang="en-US" sz="2000" dirty="0" smtClean="0"/>
              <a:t>Videojuego 3D (20%)</a:t>
            </a:r>
            <a:endParaRPr lang="es-ES_tradnl" altLang="en-US" sz="2000" dirty="0"/>
          </a:p>
          <a:p>
            <a:pPr lvl="1"/>
            <a:endParaRPr lang="es-ES_tradnl" altLang="en-US" sz="1000" dirty="0"/>
          </a:p>
          <a:p>
            <a:pPr lvl="1"/>
            <a:endParaRPr lang="es-ES_tradnl" altLang="en-US" sz="1000" dirty="0"/>
          </a:p>
          <a:p>
            <a:r>
              <a:rPr lang="es-ES_tradnl" altLang="en-US" sz="2400" dirty="0"/>
              <a:t>Prueba escrita </a:t>
            </a:r>
            <a:r>
              <a:rPr lang="es-ES_tradnl" altLang="en-US" sz="2400" dirty="0" smtClean="0"/>
              <a:t>(50%)</a:t>
            </a:r>
            <a:endParaRPr lang="es-ES_tradnl" altLang="en-US" sz="2400" dirty="0"/>
          </a:p>
          <a:p>
            <a:pPr lvl="1"/>
            <a:r>
              <a:rPr lang="es-ES_tradnl" altLang="en-US" sz="2000" dirty="0" smtClean="0"/>
              <a:t>24-05-2025 </a:t>
            </a:r>
            <a:r>
              <a:rPr lang="es-ES_tradnl" altLang="en-US" sz="2000" dirty="0" smtClean="0"/>
              <a:t>(M), </a:t>
            </a:r>
            <a:r>
              <a:rPr lang="es-ES_tradnl" altLang="en-US" sz="2000" dirty="0" smtClean="0"/>
              <a:t>25-06-2025 </a:t>
            </a:r>
            <a:r>
              <a:rPr lang="es-ES_tradnl" altLang="en-US" sz="2000" dirty="0" smtClean="0"/>
              <a:t>(T)</a:t>
            </a:r>
            <a:endParaRPr lang="es-ES_tradnl" altLang="en-US" sz="2000" dirty="0"/>
          </a:p>
          <a:p>
            <a:pPr lvl="1"/>
            <a:r>
              <a:rPr lang="es-ES_tradnl" altLang="en-US" sz="2000" dirty="0"/>
              <a:t>Sobre clases teóricas, prácticas, </a:t>
            </a:r>
            <a:r>
              <a:rPr lang="es-ES_tradnl" altLang="en-US" sz="2000" dirty="0" smtClean="0"/>
              <a:t>charla invitada, </a:t>
            </a:r>
            <a:r>
              <a:rPr lang="es-ES_tradnl" altLang="en-US" sz="2000" dirty="0"/>
              <a:t>etc.</a:t>
            </a:r>
          </a:p>
          <a:p>
            <a:pPr lvl="1"/>
            <a:r>
              <a:rPr lang="es-ES_tradnl" altLang="en-US" sz="2000" u="sng" dirty="0"/>
              <a:t>¾ clases + 7-10 en prácticas </a:t>
            </a:r>
            <a:r>
              <a:rPr lang="es-ES_tradnl" altLang="en-US" sz="2000" u="sng" dirty="0" err="1"/>
              <a:t>lab</a:t>
            </a:r>
            <a:r>
              <a:rPr lang="es-ES_tradnl" altLang="en-US" sz="2000" u="sng" dirty="0"/>
              <a:t> </a:t>
            </a:r>
            <a:r>
              <a:rPr lang="es-ES_tradnl" altLang="en-US" sz="2000" u="sng" dirty="0">
                <a:sym typeface="Wingdings" pitchFamily="2" charset="2"/>
              </a:rPr>
              <a:t> ¡sin examen!</a:t>
            </a:r>
          </a:p>
          <a:p>
            <a:pPr lvl="1"/>
            <a:endParaRPr lang="es-ES_tradnl" altLang="en-US" sz="1000" dirty="0"/>
          </a:p>
          <a:p>
            <a:r>
              <a:rPr lang="es-ES_tradnl" altLang="en-US" sz="2400" dirty="0"/>
              <a:t>Hay que aprobar cada prueba por separado</a:t>
            </a:r>
            <a:endParaRPr lang="es-ES" altLang="en-US" sz="2400" dirty="0"/>
          </a:p>
        </p:txBody>
      </p:sp>
      <p:pic>
        <p:nvPicPr>
          <p:cNvPr id="43012" name="Picture 7" descr="Resultado de imagen de no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8603">
            <a:off x="6610219" y="4669772"/>
            <a:ext cx="22225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1" descr="Resultado de imagen de golden joyst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5794" r="22044" b="3728"/>
          <a:stretch>
            <a:fillRect/>
          </a:stretch>
        </p:blipFill>
        <p:spPr bwMode="auto">
          <a:xfrm>
            <a:off x="6444208" y="1311630"/>
            <a:ext cx="2554520" cy="265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4403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ttp://sid.cps.unizar.es/GRAPHICS/sid-tran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2068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4"/>
          <p:cNvSpPr>
            <a:spLocks noChangeArrowheads="1"/>
          </p:cNvSpPr>
          <p:nvPr/>
        </p:nvSpPr>
        <p:spPr bwMode="auto">
          <a:xfrm>
            <a:off x="2677543" y="1056793"/>
            <a:ext cx="6430961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ES" sz="2000" b="1" dirty="0">
                <a:solidFill>
                  <a:schemeClr val="accent2"/>
                </a:solidFill>
                <a:latin typeface="Calibri Light" pitchFamily="34" charset="0"/>
                <a:cs typeface="Times New Roman" pitchFamily="18" charset="0"/>
              </a:rPr>
              <a:t>Eduardo Mena</a:t>
            </a:r>
            <a:endParaRPr lang="es-ES" altLang="es-ES" sz="2000" b="1" dirty="0">
              <a:latin typeface="Calibri Light" pitchFamily="34" charset="0"/>
              <a:cs typeface="Times New Roman" pitchFamily="18" charset="0"/>
            </a:endParaRPr>
          </a:p>
          <a:p>
            <a:pPr eaLnBrk="1" hangingPunct="1"/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Director del Grupo </a:t>
            </a:r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de investigación</a:t>
            </a:r>
          </a:p>
          <a:p>
            <a:pPr eaLnBrk="1" hangingPunct="1"/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Sistemas </a:t>
            </a:r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de Información Distribuidos (SID) </a:t>
            </a: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	</a:t>
            </a: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Área Lenguajes y Sistemas Informáticos 	</a:t>
            </a:r>
          </a:p>
          <a:p>
            <a:pPr eaLnBrk="1" hangingPunct="1"/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Departamento de Informática e Ingeniería de Sistemas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Escuela de Ingeniería y Arquitectura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Universidad de Zaragoza. 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Edificio Ada Byron, planta calle, despacho D0.17 </a:t>
            </a: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C/ María </a:t>
            </a:r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Luna </a:t>
            </a:r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1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50018 Zaragoza (</a:t>
            </a:r>
            <a:r>
              <a:rPr lang="es-ES" altLang="es-ES" sz="2000" dirty="0" err="1">
                <a:latin typeface="Calibri Light" pitchFamily="34" charset="0"/>
                <a:cs typeface="Times New Roman" pitchFamily="18" charset="0"/>
              </a:rPr>
              <a:t>Spain</a:t>
            </a:r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)</a:t>
            </a:r>
          </a:p>
          <a:p>
            <a:endParaRPr lang="es-ES" altLang="es-ES" sz="2000" dirty="0"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b="1" dirty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emena@unizar.es </a:t>
            </a:r>
          </a:p>
          <a:p>
            <a:endParaRPr lang="es-ES" altLang="es-ES" sz="2000" b="1" dirty="0">
              <a:solidFill>
                <a:srgbClr val="0000FF"/>
              </a:solidFill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b="1" dirty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http://webdiis.unizar.es/~mena/ </a:t>
            </a:r>
          </a:p>
          <a:p>
            <a:r>
              <a:rPr lang="es-ES" altLang="es-ES" sz="2000" b="1" dirty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http://sid.cps.unizar.es</a:t>
            </a:r>
          </a:p>
          <a:p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</p:txBody>
      </p:sp>
      <p:pic>
        <p:nvPicPr>
          <p:cNvPr id="5124" name="Picture 5" descr="http://webdiis.unizar.es/~mena/GRAPHICS/edu-homepage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253083"/>
            <a:ext cx="1920652" cy="220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altLang="en-US" kern="1200" dirty="0">
                <a:solidFill>
                  <a:srgbClr val="000066"/>
                </a:solidFill>
              </a:rPr>
              <a:t>Horarios</a:t>
            </a:r>
            <a:endParaRPr lang="es-ES" altLang="en-US" kern="1200" dirty="0">
              <a:solidFill>
                <a:srgbClr val="000066"/>
              </a:solidFill>
            </a:endParaRPr>
          </a:p>
        </p:txBody>
      </p:sp>
      <p:sp>
        <p:nvSpPr>
          <p:cNvPr id="46083" name="2 Marcador de contenido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_tradnl" altLang="en-US" sz="2400" dirty="0"/>
              <a:t>Clases teóricas (aula </a:t>
            </a:r>
            <a:r>
              <a:rPr lang="es-ES_tradnl" altLang="en-US" sz="2400" dirty="0" smtClean="0"/>
              <a:t>A.04)</a:t>
            </a:r>
            <a:endParaRPr lang="es-ES_tradnl" altLang="en-US" sz="2400" dirty="0"/>
          </a:p>
          <a:p>
            <a:pPr lvl="1">
              <a:defRPr/>
            </a:pPr>
            <a:r>
              <a:rPr lang="es-ES_tradnl" altLang="en-US" sz="2000" dirty="0"/>
              <a:t>Lunes 12:00-14:00 (</a:t>
            </a:r>
            <a:r>
              <a:rPr lang="es-ES_tradnl" altLang="en-US" sz="2000" dirty="0" smtClean="0"/>
              <a:t>Eduardo)</a:t>
            </a:r>
            <a:endParaRPr lang="es-ES_tradnl" altLang="en-US" sz="2000" dirty="0"/>
          </a:p>
          <a:p>
            <a:pPr lvl="1">
              <a:defRPr/>
            </a:pPr>
            <a:r>
              <a:rPr lang="es-ES_tradnl" altLang="en-US" sz="2000" dirty="0" smtClean="0"/>
              <a:t>Jueves 13:00-14:00 (Ibón)</a:t>
            </a:r>
            <a:endParaRPr lang="es-ES_tradnl" altLang="en-US" sz="2000" dirty="0"/>
          </a:p>
          <a:p>
            <a:pPr>
              <a:defRPr/>
            </a:pPr>
            <a:endParaRPr lang="es-ES_tradnl" altLang="en-US" sz="2400" dirty="0"/>
          </a:p>
          <a:p>
            <a:pPr>
              <a:defRPr/>
            </a:pPr>
            <a:r>
              <a:rPr lang="es-ES_tradnl" altLang="en-US" sz="2400" dirty="0"/>
              <a:t>Prácticas de laboratorio (</a:t>
            </a:r>
            <a:r>
              <a:rPr lang="es-ES_tradnl" altLang="en-US" sz="2400" dirty="0" smtClean="0"/>
              <a:t>L1.02)</a:t>
            </a:r>
            <a:endParaRPr lang="es-ES_tradnl" altLang="en-US" sz="2400" dirty="0"/>
          </a:p>
          <a:p>
            <a:pPr lvl="1">
              <a:defRPr/>
            </a:pPr>
            <a:r>
              <a:rPr lang="es-ES_tradnl" altLang="en-US" sz="2000" dirty="0" smtClean="0"/>
              <a:t>Martes B 16:00-18:00</a:t>
            </a:r>
          </a:p>
          <a:p>
            <a:pPr lvl="1">
              <a:defRPr/>
            </a:pPr>
            <a:r>
              <a:rPr lang="es-ES_tradnl" altLang="en-US" sz="2000" dirty="0" smtClean="0"/>
              <a:t>Miércoles B 16:00-18:00</a:t>
            </a:r>
          </a:p>
          <a:p>
            <a:pPr lvl="1">
              <a:defRPr/>
            </a:pPr>
            <a:r>
              <a:rPr lang="es-ES_tradnl" altLang="en-US" sz="2000" dirty="0" smtClean="0">
                <a:hlinkClick r:id="rId2"/>
              </a:rPr>
              <a:t>Horario reservas laboratorio VID</a:t>
            </a:r>
            <a:endParaRPr lang="es-ES_tradnl" altLang="en-US" sz="2000" dirty="0"/>
          </a:p>
          <a:p>
            <a:pPr marL="0" indent="0">
              <a:buNone/>
              <a:defRPr/>
            </a:pPr>
            <a:endParaRPr lang="es-ES_tradnl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/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 bwMode="auto">
          <a:xfrm>
            <a:off x="457200" y="-111922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altLang="es-ES" kern="1200" dirty="0">
                <a:solidFill>
                  <a:srgbClr val="000066"/>
                </a:solidFill>
              </a:rPr>
              <a:t>Web de la asignatura</a:t>
            </a:r>
            <a:r>
              <a:rPr lang="es-ES" altLang="es-ES" dirty="0">
                <a:solidFill>
                  <a:srgbClr val="0070C0"/>
                </a:solidFill>
              </a:rPr>
              <a:t/>
            </a:r>
            <a:br>
              <a:rPr lang="es-ES" altLang="es-ES" dirty="0">
                <a:solidFill>
                  <a:srgbClr val="0070C0"/>
                </a:solidFill>
              </a:rPr>
            </a:br>
            <a:r>
              <a:rPr lang="es-ES" altLang="es-ES" sz="2800" dirty="0">
                <a:solidFill>
                  <a:srgbClr val="0070C0"/>
                </a:solidFill>
              </a:rPr>
              <a:t>http://webdiis.unizar.es/asignaturas/videojuegos/</a:t>
            </a:r>
            <a:endParaRPr lang="es-ES" altLang="es-ES" dirty="0">
              <a:solidFill>
                <a:srgbClr val="0070C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13E157-A3BC-4BFF-8749-F9B952AD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30576"/>
            <a:ext cx="7649575" cy="57274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404813"/>
            <a:ext cx="8229600" cy="45259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" sz="4800" kern="1200" dirty="0">
                <a:solidFill>
                  <a:srgbClr val="154877"/>
                </a:solidFill>
                <a:latin typeface="Calibri Light" panose="020F0302020204030204" pitchFamily="34" charset="0"/>
              </a:rPr>
              <a:t>¡Os invitamos a jugar!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4881">
            <a:off x="1493838" y="2163763"/>
            <a:ext cx="31591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http://www.geekets.com/wp-content/uploads/2011/10/pareja-videojueg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2189">
            <a:off x="4479925" y="2387600"/>
            <a:ext cx="4154488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2743200" y="1055340"/>
            <a:ext cx="61722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ES" sz="2000" b="1" dirty="0" smtClean="0">
                <a:solidFill>
                  <a:schemeClr val="accent2"/>
                </a:solidFill>
                <a:latin typeface="Calibri Light" pitchFamily="34" charset="0"/>
                <a:cs typeface="Times New Roman" pitchFamily="18" charset="0"/>
              </a:rPr>
              <a:t>Ibón Guillén Serrano</a:t>
            </a:r>
            <a:endParaRPr lang="es-ES" altLang="es-ES" sz="2000" b="1" dirty="0">
              <a:solidFill>
                <a:schemeClr val="accent2"/>
              </a:solidFill>
              <a:latin typeface="Calibri Light" pitchFamily="34" charset="0"/>
              <a:cs typeface="Times New Roman" pitchFamily="18" charset="0"/>
            </a:endParaRPr>
          </a:p>
          <a:p>
            <a:endParaRPr lang="es-ES" altLang="es-ES" sz="2000" dirty="0"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Área Lenguajes y Sistemas Informáticos		</a:t>
            </a:r>
          </a:p>
          <a:p>
            <a:pPr eaLnBrk="1" hangingPunct="1"/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Departamento de Informática e Ingeniería de Sistemas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Escuela de Ingeniería y Arquitectura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Universidad de Zaragoza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pPr eaLnBrk="1" hangingPunct="1"/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Edificio </a:t>
            </a:r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Torres Quevedo, despacho C4-3-11</a:t>
            </a:r>
            <a:endParaRPr lang="es-ES" altLang="es-ES" sz="2000" dirty="0"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C/ María </a:t>
            </a:r>
            <a:r>
              <a:rPr lang="es-ES" altLang="es-ES" sz="2000" dirty="0" smtClean="0">
                <a:latin typeface="Calibri Light" pitchFamily="34" charset="0"/>
                <a:cs typeface="Times New Roman" pitchFamily="18" charset="0"/>
              </a:rPr>
              <a:t>Luna </a:t>
            </a:r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3</a:t>
            </a:r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50018 Zaragoza (</a:t>
            </a:r>
            <a:r>
              <a:rPr lang="es-ES" altLang="es-ES" sz="2000" dirty="0" err="1">
                <a:latin typeface="Calibri Light" pitchFamily="34" charset="0"/>
                <a:cs typeface="Times New Roman" pitchFamily="18" charset="0"/>
              </a:rPr>
              <a:t>Spain</a:t>
            </a:r>
            <a:r>
              <a:rPr lang="es-ES" altLang="es-ES" sz="2000" dirty="0">
                <a:latin typeface="Calibri Light" pitchFamily="34" charset="0"/>
                <a:cs typeface="Times New Roman" pitchFamily="18" charset="0"/>
              </a:rPr>
              <a:t>)</a:t>
            </a:r>
          </a:p>
          <a:p>
            <a:endParaRPr lang="es-ES" altLang="es-ES" sz="2000" dirty="0">
              <a:latin typeface="Calibri Light" pitchFamily="34" charset="0"/>
              <a:cs typeface="Courier New" pitchFamily="49" charset="0"/>
            </a:endParaRPr>
          </a:p>
          <a:p>
            <a:r>
              <a:rPr lang="es-ES" altLang="es-ES" sz="2000" b="1" dirty="0" smtClean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ibon@unizar.es</a:t>
            </a:r>
            <a:endParaRPr lang="es-ES" altLang="es-ES" sz="2000" b="1" dirty="0">
              <a:solidFill>
                <a:srgbClr val="0000FF"/>
              </a:solidFill>
              <a:latin typeface="Calibri Light" pitchFamily="34" charset="0"/>
              <a:cs typeface="Times New Roman" pitchFamily="18" charset="0"/>
            </a:endParaRPr>
          </a:p>
          <a:p>
            <a:endParaRPr lang="es-ES" altLang="es-ES" sz="2000" dirty="0">
              <a:solidFill>
                <a:srgbClr val="0000FF"/>
              </a:solidFill>
              <a:latin typeface="Calibri Light" pitchFamily="34" charset="0"/>
              <a:cs typeface="Times New Roman" pitchFamily="18" charset="0"/>
            </a:endParaRPr>
          </a:p>
          <a:p>
            <a:r>
              <a:rPr lang="es-ES" altLang="es-ES" sz="2000" b="1" dirty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http</a:t>
            </a:r>
            <a:r>
              <a:rPr lang="es-ES" altLang="es-ES" sz="2000" b="1" dirty="0" smtClean="0">
                <a:solidFill>
                  <a:srgbClr val="0000FF"/>
                </a:solidFill>
                <a:latin typeface="Calibri Light" pitchFamily="34" charset="0"/>
                <a:cs typeface="Times New Roman" pitchFamily="18" charset="0"/>
              </a:rPr>
              <a:t>://webdiis.unizar.es/~iguillen/</a:t>
            </a:r>
            <a:endParaRPr lang="es-ES" altLang="es-ES" sz="2000" b="1" dirty="0">
              <a:solidFill>
                <a:srgbClr val="0000FF"/>
              </a:solidFill>
              <a:latin typeface="Calibri Light" pitchFamily="34" charset="0"/>
              <a:cs typeface="Times New Roman" pitchFamily="18" charset="0"/>
            </a:endParaRPr>
          </a:p>
          <a:p>
            <a:endParaRPr lang="es-ES" altLang="es-ES" sz="2000" dirty="0">
              <a:solidFill>
                <a:schemeClr val="accent2"/>
              </a:solidFill>
              <a:latin typeface="Calibri Light" pitchFamily="34" charset="0"/>
              <a:cs typeface="Times New Roman" pitchFamily="18" charset="0"/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1999026" cy="29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kern="1200" dirty="0">
                <a:solidFill>
                  <a:srgbClr val="000066"/>
                </a:solidFill>
              </a:rPr>
              <a:t>Índice</a:t>
            </a:r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 bwMode="auto">
          <a:xfrm>
            <a:off x="2339975" y="1341438"/>
            <a:ext cx="51943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sz="2000" dirty="0"/>
              <a:t>Los profesores</a:t>
            </a:r>
          </a:p>
          <a:p>
            <a:r>
              <a:rPr lang="es-ES" altLang="es-ES" sz="2000" dirty="0">
                <a:solidFill>
                  <a:srgbClr val="FF0000"/>
                </a:solidFill>
              </a:rPr>
              <a:t>Las imágenes y los Top 10</a:t>
            </a:r>
          </a:p>
          <a:p>
            <a:r>
              <a:rPr lang="es-ES" altLang="es-ES" sz="2000" dirty="0"/>
              <a:t>¿Qué son los videojuegos?</a:t>
            </a:r>
          </a:p>
          <a:p>
            <a:r>
              <a:rPr lang="es-ES" altLang="es-ES" sz="2000" dirty="0"/>
              <a:t>¿Qué hacen los informáticos en ese mundo?</a:t>
            </a:r>
          </a:p>
          <a:p>
            <a:r>
              <a:rPr lang="es-ES" altLang="es-ES" sz="2000" dirty="0"/>
              <a:t>Nuestro objetivo</a:t>
            </a:r>
          </a:p>
          <a:p>
            <a:r>
              <a:rPr lang="es-ES" altLang="es-ES" sz="2000" dirty="0"/>
              <a:t>La propuesta docente</a:t>
            </a:r>
          </a:p>
          <a:p>
            <a:r>
              <a:rPr lang="es-ES" altLang="es-ES" sz="2000" dirty="0"/>
              <a:t>Actividades formativas</a:t>
            </a:r>
          </a:p>
          <a:p>
            <a:r>
              <a:rPr lang="es-ES" altLang="es-ES" sz="2000" dirty="0"/>
              <a:t>Prácticas de laboratorio</a:t>
            </a:r>
          </a:p>
          <a:p>
            <a:r>
              <a:rPr lang="es-ES" altLang="es-ES" sz="2000" dirty="0"/>
              <a:t>Evaluación</a:t>
            </a:r>
          </a:p>
          <a:p>
            <a:r>
              <a:rPr lang="es-ES" altLang="es-ES" sz="2000" dirty="0"/>
              <a:t>Horarios</a:t>
            </a:r>
          </a:p>
          <a:p>
            <a:r>
              <a:rPr lang="es-ES" altLang="es-ES" sz="2000" dirty="0"/>
              <a:t>Comentarios finales</a:t>
            </a:r>
          </a:p>
          <a:p>
            <a:endParaRPr lang="es-ES" alt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sz="4000" dirty="0">
                <a:solidFill>
                  <a:srgbClr val="000066"/>
                </a:solidFill>
                <a:latin typeface="Calibri Light" pitchFamily="34" charset="0"/>
              </a:rPr>
              <a:t>El mercado de los videojuegos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E041D4-54BC-41ED-9B53-9B697EA73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68" y="1774672"/>
            <a:ext cx="7440063" cy="509658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E56E57F-72A5-4A9F-A62C-BCBE1AB8D94F}"/>
              </a:ext>
            </a:extLst>
          </p:cNvPr>
          <p:cNvSpPr/>
          <p:nvPr/>
        </p:nvSpPr>
        <p:spPr>
          <a:xfrm>
            <a:off x="683567" y="140534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455F7C"/>
                </a:solidFill>
                <a:latin typeface="Open Sans" panose="020B0606030504020204" pitchFamily="34" charset="0"/>
              </a:rPr>
              <a:t>Facturación anual del desarrollo de videojuegos España 2013-2022</a:t>
            </a:r>
            <a:endParaRPr lang="es-ES" sz="1800" b="1" i="0" dirty="0">
              <a:solidFill>
                <a:srgbClr val="455F7C"/>
              </a:solidFill>
              <a:effectLst/>
              <a:latin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sz="4000">
                <a:solidFill>
                  <a:srgbClr val="000066"/>
                </a:solidFill>
                <a:latin typeface="Calibri Light" pitchFamily="34" charset="0"/>
              </a:rPr>
              <a:t>MMORPGs</a:t>
            </a:r>
          </a:p>
        </p:txBody>
      </p:sp>
      <p:pic>
        <p:nvPicPr>
          <p:cNvPr id="10243" name="Picture 2" descr="http://blog.logicalincrements.com/wp-content/uploads/2016/10/wow_leg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412875"/>
            <a:ext cx="86391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age result for wow in game">
            <a:extLst>
              <a:ext uri="{FF2B5EF4-FFF2-40B4-BE49-F238E27FC236}">
                <a16:creationId xmlns:a16="http://schemas.microsoft.com/office/drawing/2014/main" id="{6B604C41-C68C-4FB8-A1DD-D33F4F9A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49799"/>
            <a:ext cx="4319588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sz="4000" dirty="0" err="1">
                <a:solidFill>
                  <a:srgbClr val="000066"/>
                </a:solidFill>
                <a:latin typeface="Calibri Light" pitchFamily="34" charset="0"/>
              </a:rPr>
              <a:t>MMORPGs</a:t>
            </a:r>
            <a:endParaRPr lang="es-ES" altLang="es-ES" sz="4000" dirty="0">
              <a:solidFill>
                <a:srgbClr val="000066"/>
              </a:solidFill>
              <a:latin typeface="Calibri Light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D089A5C-2F40-4B35-9483-E82902E5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752" y="908720"/>
            <a:ext cx="5896496" cy="55446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DA13C5-451C-4FBF-BDA2-540E0B1BDF03}"/>
              </a:ext>
            </a:extLst>
          </p:cNvPr>
          <p:cNvSpPr txBox="1"/>
          <p:nvPr/>
        </p:nvSpPr>
        <p:spPr>
          <a:xfrm>
            <a:off x="107504" y="6549280"/>
            <a:ext cx="82878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https://finalweapon.net/2021/06/09/final-fantasy-xiv-becomes-the-most-actively-played-mmorpg-in-the-world-surpassing-world-of-warcraft-this-year/</a:t>
            </a:r>
            <a:r>
              <a:rPr lang="es-ES" sz="1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Flecha derecha 6"/>
          <p:cNvSpPr/>
          <p:nvPr/>
        </p:nvSpPr>
        <p:spPr bwMode="auto">
          <a:xfrm>
            <a:off x="457200" y="1988840"/>
            <a:ext cx="874440" cy="28803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19960</TotalTime>
  <Words>2074</Words>
  <Application>Microsoft Office PowerPoint</Application>
  <PresentationFormat>Presentación en pantalla (4:3)</PresentationFormat>
  <Paragraphs>435</Paragraphs>
  <Slides>43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Impact</vt:lpstr>
      <vt:lpstr>Open Sans</vt:lpstr>
      <vt:lpstr>Symbol</vt:lpstr>
      <vt:lpstr>Times New Roman</vt:lpstr>
      <vt:lpstr>Wingdings</vt:lpstr>
      <vt:lpstr>Wingdings 3</vt:lpstr>
      <vt:lpstr>Diseño predeterminado</vt:lpstr>
      <vt:lpstr>VIDEOJUEGOS (30262) (y 39562) </vt:lpstr>
      <vt:lpstr>Índice</vt:lpstr>
      <vt:lpstr>Índice</vt:lpstr>
      <vt:lpstr>Presentación de PowerPoint</vt:lpstr>
      <vt:lpstr>Presentación de PowerPoint</vt:lpstr>
      <vt:lpstr>Índice</vt:lpstr>
      <vt:lpstr>El mercado de los videojuegos</vt:lpstr>
      <vt:lpstr>MMORPGs</vt:lpstr>
      <vt:lpstr>MMORPGs</vt:lpstr>
      <vt:lpstr>MOBAs</vt:lpstr>
      <vt:lpstr>Videojuegos más jugados por número de jugadores (Wikipedia 2025)</vt:lpstr>
      <vt:lpstr>Videojuegos móviles más jugados por número de jugadores (Wikipedia 2025)</vt:lpstr>
      <vt:lpstr>Acción-aventura, aventuras gráficas, FPS…</vt:lpstr>
      <vt:lpstr>Top 10 videojuegos en la historia por #ventas</vt:lpstr>
      <vt:lpstr>Índice</vt:lpstr>
      <vt:lpstr>¿Qué son los videojuegos?</vt:lpstr>
      <vt:lpstr>Índice</vt:lpstr>
      <vt:lpstr>¿Qué hacen los informáticos en ese mundo?</vt:lpstr>
      <vt:lpstr>Videojuegos e Informática</vt:lpstr>
      <vt:lpstr>Índice</vt:lpstr>
      <vt:lpstr>Presentación de PowerPoint</vt:lpstr>
      <vt:lpstr>Índice</vt:lpstr>
      <vt:lpstr>Presentación de PowerPoint</vt:lpstr>
      <vt:lpstr>Presentación de PowerPoint</vt:lpstr>
      <vt:lpstr>Índice</vt:lpstr>
      <vt:lpstr>Presentación de PowerPoint</vt:lpstr>
      <vt:lpstr>Índice</vt:lpstr>
      <vt:lpstr>Prácticas de laboratorio</vt:lpstr>
      <vt:lpstr>Prácticas de laboratorio: Videojuego</vt:lpstr>
      <vt:lpstr>Prácticas de laboratorio: Hard./Soft.</vt:lpstr>
      <vt:lpstr>Prácticas de laboratorio: IA</vt:lpstr>
      <vt:lpstr>Prácticas de lab: Intro gráficos 2D/3D</vt:lpstr>
      <vt:lpstr>Prácticas de laboratorio (I)</vt:lpstr>
      <vt:lpstr>Prácticas de laboratorio (II)</vt:lpstr>
      <vt:lpstr>Entregas / hitos desarrollo videojuego</vt:lpstr>
      <vt:lpstr>Índice</vt:lpstr>
      <vt:lpstr>Presentación de PowerPoint</vt:lpstr>
      <vt:lpstr>Evaluación</vt:lpstr>
      <vt:lpstr>Índice</vt:lpstr>
      <vt:lpstr>Horarios</vt:lpstr>
      <vt:lpstr>Índice</vt:lpstr>
      <vt:lpstr>Web de la asignatura http://webdiis.unizar.es/asignaturas/videojuegos/</vt:lpstr>
      <vt:lpstr>Presentación de PowerPoint</vt:lpstr>
    </vt:vector>
  </TitlesOfParts>
  <Company>GIGA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Paco</dc:creator>
  <cp:lastModifiedBy>PC</cp:lastModifiedBy>
  <cp:revision>427</cp:revision>
  <cp:lastPrinted>2016-02-06T10:35:13Z</cp:lastPrinted>
  <dcterms:created xsi:type="dcterms:W3CDTF">2004-01-30T13:35:06Z</dcterms:created>
  <dcterms:modified xsi:type="dcterms:W3CDTF">2025-01-20T10:28:03Z</dcterms:modified>
</cp:coreProperties>
</file>